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4" r:id="rId7"/>
    <p:sldId id="265" r:id="rId8"/>
    <p:sldId id="261" r:id="rId9"/>
    <p:sldId id="262" r:id="rId10"/>
    <p:sldId id="259" r:id="rId11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6E82-E66A-4B34-B38D-E598CDB5BB38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2173-8F5B-4E27-BDA1-38239BF9D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79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6E82-E66A-4B34-B38D-E598CDB5BB38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2173-8F5B-4E27-BDA1-38239BF9D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1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6E82-E66A-4B34-B38D-E598CDB5BB38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2173-8F5B-4E27-BDA1-38239BF9D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467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6DDAC-C4F8-466E-B7B3-18104DCA7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36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6E82-E66A-4B34-B38D-E598CDB5BB38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2173-8F5B-4E27-BDA1-38239BF9D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95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6E82-E66A-4B34-B38D-E598CDB5BB38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2173-8F5B-4E27-BDA1-38239BF9D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18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6E82-E66A-4B34-B38D-E598CDB5BB38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2173-8F5B-4E27-BDA1-38239BF9D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8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6E82-E66A-4B34-B38D-E598CDB5BB38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2173-8F5B-4E27-BDA1-38239BF9D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35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6E82-E66A-4B34-B38D-E598CDB5BB38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2173-8F5B-4E27-BDA1-38239BF9D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778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6E82-E66A-4B34-B38D-E598CDB5BB38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2173-8F5B-4E27-BDA1-38239BF9D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41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6E82-E66A-4B34-B38D-E598CDB5BB38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2173-8F5B-4E27-BDA1-38239BF9D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18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6E82-E66A-4B34-B38D-E598CDB5BB38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62173-8F5B-4E27-BDA1-38239BF9D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81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66E82-E66A-4B34-B38D-E598CDB5BB38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62173-8F5B-4E27-BDA1-38239BF9D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29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Современный урок в ОС «Гармония»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270992"/>
          </a:xfrm>
        </p:spPr>
        <p:txBody>
          <a:bodyPr>
            <a:normAutofit fontScale="47500" lnSpcReduction="20000"/>
          </a:bodyPr>
          <a:lstStyle/>
          <a:p>
            <a:pPr lvl="0">
              <a:buClr>
                <a:srgbClr val="D16349"/>
              </a:buClr>
              <a:buSzPct val="85000"/>
            </a:pPr>
            <a:r>
              <a:rPr lang="ru-RU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Составлено к семинару учителей начальных классов (август, 2012)</a:t>
            </a:r>
          </a:p>
          <a:p>
            <a:pPr lvl="0">
              <a:buClr>
                <a:srgbClr val="D16349"/>
              </a:buClr>
              <a:buSzPct val="85000"/>
            </a:pPr>
            <a:r>
              <a:rPr lang="ru-RU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Макарова О.В., методист </a:t>
            </a:r>
            <a:r>
              <a:rPr lang="ru-RU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издательства</a:t>
            </a:r>
          </a:p>
          <a:p>
            <a:pPr lvl="0">
              <a:buClr>
                <a:srgbClr val="D16349"/>
              </a:buClr>
              <a:buSzPct val="85000"/>
            </a:pPr>
            <a:r>
              <a:rPr lang="ru-RU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«Ассоциация 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XXI</a:t>
            </a:r>
            <a:r>
              <a:rPr lang="ru-RU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век»</a:t>
            </a:r>
          </a:p>
        </p:txBody>
      </p:sp>
    </p:spTree>
    <p:extLst>
      <p:ext uri="{BB962C8B-B14F-4D97-AF65-F5344CB8AC3E}">
        <p14:creationId xmlns:p14="http://schemas.microsoft.com/office/powerpoint/2010/main" val="205556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Проанализируйте фрагмент урока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933595" cy="4313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569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Каким требованиям должен удовлетворять современный урок?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537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067128" cy="2736304"/>
          </a:xfrm>
        </p:spPr>
        <p:txBody>
          <a:bodyPr/>
          <a:lstStyle/>
          <a:p>
            <a:r>
              <a:rPr lang="ru-RU" dirty="0" smtClean="0"/>
              <a:t>Урок должен обучать</a:t>
            </a:r>
            <a:br>
              <a:rPr lang="ru-RU" dirty="0" smtClean="0"/>
            </a:br>
            <a:r>
              <a:rPr lang="ru-RU" dirty="0" smtClean="0"/>
              <a:t>Урок должен развивать</a:t>
            </a:r>
            <a:br>
              <a:rPr lang="ru-RU" dirty="0" smtClean="0"/>
            </a:br>
            <a:r>
              <a:rPr lang="ru-RU" dirty="0" smtClean="0"/>
              <a:t>Урок должен воспитывать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3573016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Что понимается под обучением?</a:t>
            </a:r>
          </a:p>
          <a:p>
            <a:pPr algn="ctr"/>
            <a:r>
              <a:rPr lang="ru-RU" sz="3600" dirty="0" smtClean="0"/>
              <a:t>Развитием? Воспитанием?</a:t>
            </a:r>
          </a:p>
          <a:p>
            <a:pPr algn="ctr"/>
            <a:r>
              <a:rPr lang="ru-RU" sz="3600" dirty="0" smtClean="0"/>
              <a:t>Какой из трёх процессов ведущий </a:t>
            </a:r>
          </a:p>
          <a:p>
            <a:pPr algn="ctr"/>
            <a:r>
              <a:rPr lang="ru-RU" sz="3600" dirty="0" smtClean="0"/>
              <a:t>в начальной школе?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6334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Цитата из методического пособия для 1 класса (2010 г)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Мы стремились отобрать и организовать материал так, </a:t>
            </a:r>
            <a:r>
              <a:rPr lang="ru-RU" sz="2000" dirty="0" smtClean="0"/>
              <a:t>чтобы обучение</a:t>
            </a:r>
            <a:r>
              <a:rPr lang="ru-RU" sz="2000" dirty="0"/>
              <a:t>, развитие и воспитание учащихся органично сливались </a:t>
            </a:r>
            <a:r>
              <a:rPr lang="ru-RU" sz="2000" dirty="0" smtClean="0"/>
              <a:t>в единый </a:t>
            </a:r>
            <a:r>
              <a:rPr lang="ru-RU" sz="2000" dirty="0"/>
              <a:t>процесс. При этом </a:t>
            </a:r>
            <a:r>
              <a:rPr lang="ru-RU" sz="2000" b="1" dirty="0"/>
              <a:t>под обучением мы понимаем </a:t>
            </a:r>
            <a:r>
              <a:rPr lang="ru-RU" sz="2000" dirty="0" smtClean="0"/>
              <a:t>формирование </a:t>
            </a:r>
            <a:r>
              <a:rPr lang="ru-RU" sz="2000" dirty="0"/>
              <a:t>осознанных, а потому контролируемых языковых и </a:t>
            </a:r>
            <a:r>
              <a:rPr lang="ru-RU" sz="2000" dirty="0" smtClean="0"/>
              <a:t>речевых умений</a:t>
            </a:r>
            <a:r>
              <a:rPr lang="ru-RU" sz="2000" dirty="0"/>
              <a:t>; </a:t>
            </a:r>
            <a:r>
              <a:rPr lang="ru-RU" sz="2000" b="1" dirty="0"/>
              <a:t>под развитием</a:t>
            </a:r>
            <a:r>
              <a:rPr lang="ru-RU" sz="2000" dirty="0"/>
              <a:t>, </a:t>
            </a:r>
            <a:r>
              <a:rPr lang="ru-RU" sz="2000" dirty="0" smtClean="0"/>
              <a:t>во-первых </a:t>
            </a:r>
            <a:r>
              <a:rPr lang="ru-RU" sz="2000" dirty="0"/>
              <a:t>– становление у детей </a:t>
            </a:r>
            <a:r>
              <a:rPr lang="ru-RU" sz="2000" dirty="0" smtClean="0"/>
              <a:t>лингвистического </a:t>
            </a:r>
            <a:r>
              <a:rPr lang="ru-RU" sz="2000" dirty="0"/>
              <a:t>мышления, т. е. способности выполнять с </a:t>
            </a:r>
            <a:r>
              <a:rPr lang="ru-RU" sz="2000" dirty="0" smtClean="0"/>
              <a:t>языковым материалом </a:t>
            </a:r>
            <a:r>
              <a:rPr lang="ru-RU" sz="2000" dirty="0"/>
              <a:t>операции анализа, синтеза, сравнения, </a:t>
            </a:r>
            <a:r>
              <a:rPr lang="ru-RU" sz="2000" dirty="0" smtClean="0"/>
              <a:t>классификации</a:t>
            </a:r>
            <a:r>
              <a:rPr lang="ru-RU" sz="2000" dirty="0"/>
              <a:t>, обобщения, а </a:t>
            </a:r>
            <a:r>
              <a:rPr lang="ru-RU" sz="2000" dirty="0" smtClean="0"/>
              <a:t>во-вторых </a:t>
            </a:r>
            <a:r>
              <a:rPr lang="ru-RU" sz="2000" dirty="0"/>
              <a:t>– совершенствование языковой </a:t>
            </a:r>
            <a:r>
              <a:rPr lang="ru-RU" sz="2000" dirty="0" smtClean="0"/>
              <a:t>интуиции</a:t>
            </a:r>
            <a:r>
              <a:rPr lang="ru-RU" sz="2000" dirty="0"/>
              <a:t>, чувства слова. Важным компонентом развития </a:t>
            </a:r>
            <a:r>
              <a:rPr lang="ru-RU" sz="2000" dirty="0" smtClean="0"/>
              <a:t>школьников </a:t>
            </a:r>
            <a:r>
              <a:rPr lang="ru-RU" sz="2000" dirty="0"/>
              <a:t>считаем и зарождение у них учебной самостоятельности, в </a:t>
            </a:r>
            <a:r>
              <a:rPr lang="ru-RU" sz="2000" dirty="0" smtClean="0"/>
              <a:t>том числе </a:t>
            </a:r>
            <a:r>
              <a:rPr lang="ru-RU" sz="2000" dirty="0"/>
              <a:t>– умения пользоваться учебной книгой, различными </a:t>
            </a:r>
            <a:r>
              <a:rPr lang="ru-RU" sz="2000" dirty="0" smtClean="0"/>
              <a:t>словарями </a:t>
            </a:r>
            <a:r>
              <a:rPr lang="ru-RU" sz="2000" dirty="0"/>
              <a:t>для решения возникающих языковых вопросов. </a:t>
            </a:r>
            <a:r>
              <a:rPr lang="ru-RU" sz="2000" b="1" dirty="0" smtClean="0"/>
              <a:t>Воспитание</a:t>
            </a:r>
            <a:r>
              <a:rPr lang="ru-RU" sz="2000" dirty="0" smtClean="0"/>
              <a:t> связываем </a:t>
            </a:r>
            <a:r>
              <a:rPr lang="ru-RU" sz="2000" dirty="0"/>
              <a:t>прежде всего с привитием внимания и уважения </a:t>
            </a:r>
            <a:r>
              <a:rPr lang="ru-RU" sz="2000" dirty="0" smtClean="0"/>
              <a:t>к русскому </a:t>
            </a:r>
            <a:r>
              <a:rPr lang="ru-RU" sz="2000" dirty="0"/>
              <a:t>языку, уважения к себе как его носителю, с </a:t>
            </a:r>
            <a:r>
              <a:rPr lang="ru-RU" sz="2000" dirty="0" smtClean="0"/>
              <a:t>формированием </a:t>
            </a:r>
            <a:r>
              <a:rPr lang="ru-RU" sz="2000" dirty="0"/>
              <a:t>заботливого отношения к качеству своей речи и речевого </a:t>
            </a:r>
            <a:r>
              <a:rPr lang="ru-RU" sz="2000" dirty="0" smtClean="0"/>
              <a:t>поведения</a:t>
            </a:r>
            <a:r>
              <a:rPr lang="ru-RU" sz="2000" dirty="0"/>
              <a:t>. Сказанное относится к речи не только устной, но и </a:t>
            </a:r>
            <a:r>
              <a:rPr lang="ru-RU" sz="2000" dirty="0" smtClean="0"/>
              <a:t>письменной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6112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260350"/>
            <a:ext cx="8532812" cy="8651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000" b="1" smtClean="0">
                <a:solidFill>
                  <a:srgbClr val="241155"/>
                </a:solidFill>
              </a:rPr>
              <a:t>Комплексное решение задач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3600" b="1" smtClean="0">
              <a:solidFill>
                <a:srgbClr val="241155"/>
              </a:solidFill>
            </a:endParaRPr>
          </a:p>
        </p:txBody>
      </p:sp>
      <p:graphicFrame>
        <p:nvGraphicFramePr>
          <p:cNvPr id="141316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25143981"/>
              </p:ext>
            </p:extLst>
          </p:nvPr>
        </p:nvGraphicFramePr>
        <p:xfrm>
          <a:off x="467544" y="2492896"/>
          <a:ext cx="8229600" cy="2808261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28082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Формирование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осознанных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контролируемых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языковых и речевых умений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Совершенствование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языковой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интуиции, становление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лингвистического мышления, учебной самостоятельности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(в т.ч. умения работать с книгой, словарями, справочниками)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Обеспечение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интереса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к изучению русского языка, привитие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уважения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к языку и себе как его носителю,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внимания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 качеству своей устной и письменной речи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7" name="Rectangle 16"/>
          <p:cNvSpPr>
            <a:spLocks noChangeArrowheads="1"/>
          </p:cNvSpPr>
          <p:nvPr/>
        </p:nvSpPr>
        <p:spPr bwMode="auto">
          <a:xfrm>
            <a:off x="683568" y="1628775"/>
            <a:ext cx="24479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3600" b="1" dirty="0">
                <a:solidFill>
                  <a:srgbClr val="241155"/>
                </a:solidFill>
              </a:rPr>
              <a:t>обучения</a:t>
            </a:r>
          </a:p>
        </p:txBody>
      </p:sp>
      <p:sp>
        <p:nvSpPr>
          <p:cNvPr id="6158" name="Rectangle 17"/>
          <p:cNvSpPr>
            <a:spLocks noChangeArrowheads="1"/>
          </p:cNvSpPr>
          <p:nvPr/>
        </p:nvSpPr>
        <p:spPr bwMode="auto">
          <a:xfrm>
            <a:off x="3347864" y="1628775"/>
            <a:ext cx="24479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3600" b="1" dirty="0">
                <a:solidFill>
                  <a:srgbClr val="241155"/>
                </a:solidFill>
              </a:rPr>
              <a:t>развития</a:t>
            </a:r>
          </a:p>
        </p:txBody>
      </p:sp>
      <p:sp>
        <p:nvSpPr>
          <p:cNvPr id="6159" name="Rectangle 18"/>
          <p:cNvSpPr>
            <a:spLocks noChangeArrowheads="1"/>
          </p:cNvSpPr>
          <p:nvPr/>
        </p:nvSpPr>
        <p:spPr bwMode="auto">
          <a:xfrm>
            <a:off x="5868144" y="1631950"/>
            <a:ext cx="29527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3600" b="1" dirty="0">
                <a:solidFill>
                  <a:srgbClr val="241155"/>
                </a:solidFill>
              </a:rPr>
              <a:t>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val="4247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Какие выводы о структуре, содержании и методике урока можно сделать?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65558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Комплексному решению задач способствуют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Постановка триединой цели,</a:t>
            </a:r>
          </a:p>
          <a:p>
            <a:r>
              <a:rPr lang="ru-RU" dirty="0" smtClean="0"/>
              <a:t>Учёт и организация процессов обучения, развития воспитание в ходе </a:t>
            </a:r>
            <a:r>
              <a:rPr lang="ru-RU" b="1" dirty="0" smtClean="0"/>
              <a:t>всего </a:t>
            </a:r>
            <a:r>
              <a:rPr lang="ru-RU" dirty="0" smtClean="0"/>
              <a:t> урока,</a:t>
            </a:r>
          </a:p>
          <a:p>
            <a:r>
              <a:rPr lang="ru-RU" dirty="0" smtClean="0"/>
              <a:t>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205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281987" cy="57610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800" dirty="0" smtClean="0"/>
              <a:t>Комплексное решение задач </a:t>
            </a:r>
            <a:br>
              <a:rPr lang="ru-RU" sz="3800" dirty="0" smtClean="0"/>
            </a:br>
            <a:r>
              <a:rPr lang="ru-RU" sz="3800" dirty="0" smtClean="0"/>
              <a:t>обучения, развития и воспитания обеспечивается </a:t>
            </a:r>
            <a:br>
              <a:rPr lang="ru-RU" sz="3800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b="1" dirty="0" smtClean="0"/>
              <a:t>деятельностным подходом</a:t>
            </a:r>
            <a:r>
              <a:rPr lang="ru-RU" sz="3800" dirty="0" smtClean="0"/>
              <a:t> </a:t>
            </a:r>
            <a:br>
              <a:rPr lang="ru-RU" sz="3800" dirty="0" smtClean="0"/>
            </a:br>
            <a:r>
              <a:rPr lang="ru-RU" sz="3800" dirty="0" smtClean="0"/>
              <a:t>к организации учебной работы, </a:t>
            </a:r>
            <a:br>
              <a:rPr lang="ru-RU" sz="3800" dirty="0" smtClean="0"/>
            </a:br>
            <a:r>
              <a:rPr lang="ru-RU" sz="3800" dirty="0" smtClean="0"/>
              <a:t>при котором: </a:t>
            </a:r>
            <a:br>
              <a:rPr lang="ru-RU" sz="3800" dirty="0" smtClean="0"/>
            </a:br>
            <a:r>
              <a:rPr lang="ru-RU" sz="3800" b="1" dirty="0" smtClean="0"/>
              <a:t>ребёнок</a:t>
            </a:r>
            <a:r>
              <a:rPr lang="ru-RU" sz="3800" dirty="0" smtClean="0"/>
              <a:t> – </a:t>
            </a:r>
            <a:r>
              <a:rPr lang="ru-RU" sz="3800" b="1" dirty="0" smtClean="0"/>
              <a:t>не объект</a:t>
            </a:r>
            <a:r>
              <a:rPr lang="ru-RU" sz="3800" dirty="0" smtClean="0"/>
              <a:t> </a:t>
            </a:r>
            <a:br>
              <a:rPr lang="ru-RU" sz="3800" dirty="0" smtClean="0"/>
            </a:br>
            <a:r>
              <a:rPr lang="ru-RU" sz="3800" dirty="0" smtClean="0"/>
              <a:t>учебной деятельности (тот, кого учат),</a:t>
            </a:r>
            <a:br>
              <a:rPr lang="ru-RU" sz="3800" dirty="0" smtClean="0"/>
            </a:br>
            <a:r>
              <a:rPr lang="ru-RU" sz="3800" dirty="0" smtClean="0"/>
              <a:t>а </a:t>
            </a:r>
            <a:r>
              <a:rPr lang="ru-RU" sz="3800" b="1" dirty="0" smtClean="0"/>
              <a:t>субъект </a:t>
            </a:r>
            <a:r>
              <a:rPr lang="ru-RU" sz="3800" dirty="0" smtClean="0"/>
              <a:t>(тот, кто учится). </a:t>
            </a:r>
          </a:p>
        </p:txBody>
      </p:sp>
    </p:spTree>
    <p:extLst>
      <p:ext uri="{BB962C8B-B14F-4D97-AF65-F5344CB8AC3E}">
        <p14:creationId xmlns:p14="http://schemas.microsoft.com/office/powerpoint/2010/main" val="366258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404813"/>
            <a:ext cx="8435975" cy="630237"/>
          </a:xfrm>
        </p:spPr>
        <p:txBody>
          <a:bodyPr/>
          <a:lstStyle/>
          <a:p>
            <a:pPr eaLnBrk="1" hangingPunct="1"/>
            <a:r>
              <a:rPr lang="ru-RU" sz="2800" b="1" smtClean="0"/>
              <a:t>Деятельностный подход к обучению предполагает: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1"/>
            <a:ext cx="8280275" cy="396044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200" b="1" dirty="0" smtClean="0"/>
              <a:t>наличие у детей </a:t>
            </a:r>
            <a:r>
              <a:rPr lang="ru-RU" sz="2200" i="1" dirty="0" smtClean="0"/>
              <a:t>познавательного мотива </a:t>
            </a:r>
            <a:r>
              <a:rPr lang="ru-RU" sz="2200" dirty="0" smtClean="0"/>
              <a:t>(желания узнать, открыть, научиться) и конкретной </a:t>
            </a:r>
            <a:r>
              <a:rPr lang="ru-RU" sz="2200" i="1" dirty="0" smtClean="0"/>
              <a:t>учебной </a:t>
            </a:r>
            <a:r>
              <a:rPr lang="ru-RU" sz="2200" b="1" i="1" dirty="0" smtClean="0"/>
              <a:t>цели</a:t>
            </a:r>
            <a:r>
              <a:rPr lang="ru-RU" sz="2200" dirty="0" smtClean="0"/>
              <a:t> (понимания того, что именно нужно выяснить, освоить);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b="1" dirty="0" smtClean="0"/>
              <a:t>выполнение самими учениками </a:t>
            </a:r>
            <a:r>
              <a:rPr lang="ru-RU" sz="2200" i="1" dirty="0" smtClean="0"/>
              <a:t>определённых действий </a:t>
            </a:r>
            <a:r>
              <a:rPr lang="ru-RU" sz="2200" dirty="0" smtClean="0"/>
              <a:t>для приобретения недостающих знаний;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b="1" dirty="0" smtClean="0"/>
              <a:t>выявление и освоение учащимися </a:t>
            </a:r>
            <a:r>
              <a:rPr lang="ru-RU" sz="2200" i="1" dirty="0" smtClean="0"/>
              <a:t>способа действия</a:t>
            </a:r>
            <a:r>
              <a:rPr lang="ru-RU" sz="2200" dirty="0" smtClean="0"/>
              <a:t>, позволяющего осознанно применять приобретённые знания;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b="1" dirty="0"/>
              <a:t>о</a:t>
            </a:r>
            <a:r>
              <a:rPr lang="ru-RU" sz="2200" b="1" dirty="0" smtClean="0"/>
              <a:t>существление детьми </a:t>
            </a:r>
            <a:r>
              <a:rPr lang="ru-RU" sz="2200" dirty="0" smtClean="0"/>
              <a:t>контроля своих действий – как после их завершения, так и по ходу;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dirty="0" smtClean="0"/>
              <a:t>включение изученного содержания в контекст решения значимых жизненных задач, т.е. </a:t>
            </a:r>
            <a:r>
              <a:rPr lang="ru-RU" sz="2200" b="1" dirty="0" smtClean="0"/>
              <a:t>применение детьми знания </a:t>
            </a:r>
            <a:r>
              <a:rPr lang="ru-RU" sz="2200" dirty="0" smtClean="0"/>
              <a:t>в жизненных ситуациях</a:t>
            </a:r>
          </a:p>
        </p:txBody>
      </p:sp>
    </p:spTree>
    <p:extLst>
      <p:ext uri="{BB962C8B-B14F-4D97-AF65-F5344CB8AC3E}">
        <p14:creationId xmlns:p14="http://schemas.microsoft.com/office/powerpoint/2010/main" val="226040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338</TotalTime>
  <Words>413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Современный урок в ОС «Гармония»</vt:lpstr>
      <vt:lpstr>Каким требованиям должен удовлетворять современный урок?</vt:lpstr>
      <vt:lpstr>Урок должен обучать Урок должен развивать Урок должен воспитывать</vt:lpstr>
      <vt:lpstr>Цитата из методического пособия для 1 класса (2010 г)</vt:lpstr>
      <vt:lpstr>Презентация PowerPoint</vt:lpstr>
      <vt:lpstr>Презентация PowerPoint</vt:lpstr>
      <vt:lpstr>Комплексному решению задач способствуют</vt:lpstr>
      <vt:lpstr>Комплексное решение задач  обучения, развития и воспитания обеспечивается   деятельностным подходом  к организации учебной работы,  при котором:  ребёнок – не объект  учебной деятельности (тот, кого учат), а субъект (тот, кто учится). </vt:lpstr>
      <vt:lpstr>Деятельностный подход к обучению предполагает:</vt:lpstr>
      <vt:lpstr>Проанализируйте фрагмент урока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Современный урок в ОС «Гармония»</dc:title>
  <dc:creator>Макарова</dc:creator>
  <cp:lastModifiedBy>Макарова</cp:lastModifiedBy>
  <cp:revision>10</cp:revision>
  <cp:lastPrinted>2012-08-28T16:23:40Z</cp:lastPrinted>
  <dcterms:created xsi:type="dcterms:W3CDTF">2012-08-28T13:40:03Z</dcterms:created>
  <dcterms:modified xsi:type="dcterms:W3CDTF">2012-08-29T04:52:35Z</dcterms:modified>
</cp:coreProperties>
</file>