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7" r:id="rId4"/>
    <p:sldId id="258" r:id="rId5"/>
    <p:sldId id="261" r:id="rId6"/>
    <p:sldId id="262" r:id="rId7"/>
    <p:sldId id="259" r:id="rId8"/>
    <p:sldId id="260" r:id="rId9"/>
    <p:sldId id="264" r:id="rId10"/>
    <p:sldId id="265" r:id="rId11"/>
    <p:sldId id="266" r:id="rId12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9D84-69AC-457C-ADEA-AD430AD18146}" type="datetimeFigureOut">
              <a:rPr lang="ru-RU" smtClean="0"/>
              <a:t>28.08.2012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78CDA2-7630-461C-9D77-167AFA03F70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9D84-69AC-457C-ADEA-AD430AD18146}" type="datetimeFigureOut">
              <a:rPr lang="ru-RU" smtClean="0"/>
              <a:t>28.08.2012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CDA2-7630-461C-9D77-167AFA03F70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078CDA2-7630-461C-9D77-167AFA03F70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9D84-69AC-457C-ADEA-AD430AD18146}" type="datetimeFigureOut">
              <a:rPr lang="ru-RU" smtClean="0"/>
              <a:t>28.08.2012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9D84-69AC-457C-ADEA-AD430AD18146}" type="datetimeFigureOut">
              <a:rPr lang="ru-RU" smtClean="0"/>
              <a:t>28.08.2012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078CDA2-7630-461C-9D77-167AFA03F70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9D84-69AC-457C-ADEA-AD430AD18146}" type="datetimeFigureOut">
              <a:rPr lang="ru-RU" smtClean="0"/>
              <a:t>28.08.2012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78CDA2-7630-461C-9D77-167AFA03F70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B3A9D84-69AC-457C-ADEA-AD430AD18146}" type="datetimeFigureOut">
              <a:rPr lang="ru-RU" smtClean="0"/>
              <a:t>28.08.2012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CDA2-7630-461C-9D77-167AFA03F70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9D84-69AC-457C-ADEA-AD430AD18146}" type="datetimeFigureOut">
              <a:rPr lang="ru-RU" smtClean="0"/>
              <a:t>28.08.2012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078CDA2-7630-461C-9D77-167AFA03F70F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9D84-69AC-457C-ADEA-AD430AD18146}" type="datetimeFigureOut">
              <a:rPr lang="ru-RU" smtClean="0"/>
              <a:t>28.08.2012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078CDA2-7630-461C-9D77-167AFA03F7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9D84-69AC-457C-ADEA-AD430AD18146}" type="datetimeFigureOut">
              <a:rPr lang="ru-RU" smtClean="0"/>
              <a:t>28.08.2012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78CDA2-7630-461C-9D77-167AFA03F7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78CDA2-7630-461C-9D77-167AFA03F70F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9D84-69AC-457C-ADEA-AD430AD18146}" type="datetimeFigureOut">
              <a:rPr lang="ru-RU" smtClean="0"/>
              <a:t>28.08.2012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078CDA2-7630-461C-9D77-167AFA03F70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B3A9D84-69AC-457C-ADEA-AD430AD18146}" type="datetimeFigureOut">
              <a:rPr lang="ru-RU" smtClean="0"/>
              <a:t>28.08.2012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B3A9D84-69AC-457C-ADEA-AD430AD18146}" type="datetimeFigureOut">
              <a:rPr lang="ru-RU" smtClean="0"/>
              <a:t>28.08.2012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78CDA2-7630-461C-9D77-167AFA03F70F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185664"/>
          </a:xfrm>
        </p:spPr>
        <p:txBody>
          <a:bodyPr>
            <a:normAutofit/>
          </a:bodyPr>
          <a:lstStyle/>
          <a:p>
            <a:r>
              <a:rPr lang="ru-RU" dirty="0" smtClean="0"/>
              <a:t>Составлено к семинару учителей начальных классов (август, 2012)</a:t>
            </a:r>
          </a:p>
          <a:p>
            <a:r>
              <a:rPr lang="ru-RU" dirty="0" smtClean="0"/>
              <a:t>Макарова О.В., методист издательства «Ассоциация </a:t>
            </a:r>
            <a:r>
              <a:rPr lang="en-US" dirty="0" smtClean="0"/>
              <a:t>XXI</a:t>
            </a:r>
            <a:r>
              <a:rPr lang="ru-RU" dirty="0" smtClean="0"/>
              <a:t> век»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Как составить рабочую программу?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332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 каждой учебной теме указываются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Наименование раздела, темы;</a:t>
            </a:r>
          </a:p>
          <a:p>
            <a:r>
              <a:rPr lang="ru-RU" dirty="0" smtClean="0"/>
              <a:t>Содержание учебного материала (дидактические единицы);</a:t>
            </a:r>
          </a:p>
          <a:p>
            <a:r>
              <a:rPr lang="ru-RU" dirty="0" smtClean="0"/>
              <a:t>Требования к уровню подготовки обучающихся по конкретной теме (разделу) в соответствии с ФГОС и ООП НОО;</a:t>
            </a:r>
          </a:p>
          <a:p>
            <a:r>
              <a:rPr lang="ru-RU" dirty="0" smtClean="0"/>
              <a:t>Перечень мероприятий (контрольных, самостоятельных и проверочных, практических работ, экскурсий и т.п.)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7864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Рекомендации для начала работы по РП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Учесть, как будет отражена в планировании основная идея стандарта – развитие учебной самостоятельности младших школьников и освоение ими УУД;</a:t>
            </a:r>
          </a:p>
          <a:p>
            <a:r>
              <a:rPr lang="ru-RU" dirty="0" smtClean="0"/>
              <a:t>За основу ТП взять планирование, предложенное в «Примерных программах начального образования». В предложенном образце выделить материал, изучаемый в 1 классе, при необходимости дополнить разделы «Характеристика деятельности учащихся» (курсивом);</a:t>
            </a:r>
          </a:p>
          <a:p>
            <a:r>
              <a:rPr lang="ru-RU" dirty="0" smtClean="0"/>
              <a:t>Внести в КТП раздел УУД, конкретизируя в нём место и время выполнения требований плана из раздела «Характеристика деятельности учащихся»</a:t>
            </a:r>
          </a:p>
          <a:p>
            <a:r>
              <a:rPr lang="ru-RU" dirty="0" smtClean="0"/>
              <a:t>+ Учительское творчество, приумноженное на сдержанность и хорошее настроение!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3125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его составляется рабочая программа?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Обеспечение конституционного права граждан РФ на получение качественного общего образования.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Обеспечение достижения обучающимися результатов обучения в соответствии с ФГОС.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Повышение профессионального мастерства педагогов.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5996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Цитата из ФГОС НОО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Программы отдельных учебных предметов, курсов должны содержать:</a:t>
            </a:r>
          </a:p>
          <a:p>
            <a:pPr marL="268288" indent="0" defTabSz="720725">
              <a:buNone/>
            </a:pPr>
            <a:r>
              <a:rPr lang="ru-RU" dirty="0" smtClean="0"/>
              <a:t>1)	пояснительную записку, в которой конкретизируются общие цели начального общего образования с учетом специфики учебного предмета, курса;</a:t>
            </a:r>
          </a:p>
          <a:p>
            <a:pPr marL="268288" indent="0" defTabSz="720725">
              <a:buNone/>
            </a:pPr>
            <a:r>
              <a:rPr lang="ru-RU" dirty="0" smtClean="0"/>
              <a:t>2)	общую характеристику учебного предмета, курса;</a:t>
            </a:r>
          </a:p>
          <a:p>
            <a:pPr marL="268288" indent="0" defTabSz="720725">
              <a:buNone/>
            </a:pPr>
            <a:r>
              <a:rPr lang="ru-RU" dirty="0" smtClean="0"/>
              <a:t>3)	описание места учебного предмета, курса в учебном плане;</a:t>
            </a:r>
          </a:p>
          <a:p>
            <a:pPr marL="268288" indent="0" defTabSz="720725">
              <a:buNone/>
            </a:pPr>
            <a:r>
              <a:rPr lang="ru-RU" dirty="0" smtClean="0"/>
              <a:t>4)	описание ценностных ориентиров содержания учебного предмета;</a:t>
            </a:r>
          </a:p>
          <a:p>
            <a:pPr marL="268288" indent="0" defTabSz="720725">
              <a:buNone/>
            </a:pPr>
            <a:r>
              <a:rPr lang="ru-RU" dirty="0" smtClean="0"/>
              <a:t>5)	личностные, метапредметные и предметные результаты освоения конкретного учебного предмета, курса;</a:t>
            </a:r>
          </a:p>
          <a:p>
            <a:pPr marL="268288" indent="0" defTabSz="720725">
              <a:buNone/>
            </a:pPr>
            <a:r>
              <a:rPr lang="ru-RU" dirty="0" smtClean="0"/>
              <a:t>6)	содержание учебного предмета, курса;</a:t>
            </a:r>
          </a:p>
          <a:p>
            <a:pPr marL="268288" indent="0" defTabSz="720725">
              <a:buNone/>
            </a:pPr>
            <a:r>
              <a:rPr lang="ru-RU" dirty="0" smtClean="0"/>
              <a:t>7)	тематическое планирование с определением основных видов учебной деятельности обучающихся;</a:t>
            </a:r>
          </a:p>
          <a:p>
            <a:pPr marL="268288" indent="0" defTabSz="720725">
              <a:buNone/>
            </a:pPr>
            <a:r>
              <a:rPr lang="ru-RU" dirty="0" smtClean="0"/>
              <a:t>8)	описание материально-технического обеспечения образовательного процесса.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5581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Иерархия документов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b="1" dirty="0" smtClean="0"/>
              <a:t>На федеральном уровне - ФГОС и Примерная программа по предмету. </a:t>
            </a:r>
          </a:p>
          <a:p>
            <a:pPr marL="0" indent="0">
              <a:buNone/>
            </a:pPr>
            <a:r>
              <a:rPr lang="ru-RU" dirty="0" smtClean="0"/>
              <a:t>Отсюда берете общие цели начального общего образования с учетом специфики учебного предмета, курса, общую характеристику учебного предмета, курса, описание ценностных ориентиров содержания учебного предмета и личностные, метапредметные и предметные результаты освоения конкретного учебного предмета, курса (для последнего еще авторская программа нужна), т.е. пункты 1, 2, 3, 4, 5.</a:t>
            </a:r>
          </a:p>
        </p:txBody>
      </p:sp>
    </p:spTree>
    <p:extLst>
      <p:ext uri="{BB962C8B-B14F-4D97-AF65-F5344CB8AC3E}">
        <p14:creationId xmlns:p14="http://schemas.microsoft.com/office/powerpoint/2010/main" val="75591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Иерархия документов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b="1" dirty="0" smtClean="0"/>
              <a:t>На уровне учебного курса - авторская программа курса </a:t>
            </a:r>
          </a:p>
          <a:p>
            <a:pPr marL="0" indent="0">
              <a:buNone/>
            </a:pPr>
            <a:r>
              <a:rPr lang="ru-RU" dirty="0" smtClean="0"/>
              <a:t>Например, авторская программа курса математика </a:t>
            </a:r>
            <a:r>
              <a:rPr lang="ru-RU" dirty="0" err="1" smtClean="0"/>
              <a:t>Н.Б.Истоминой</a:t>
            </a:r>
            <a:r>
              <a:rPr lang="ru-RU" dirty="0" smtClean="0"/>
              <a:t> - в ней показано, какие в рамках конкретного курса используются методические принципы, как планируется весь курс. Отсюда берете содержание учебного предмета и курса и тематическое планирование, то есть пункты 6 и 7 программы по ФГОС.</a:t>
            </a:r>
          </a:p>
        </p:txBody>
      </p:sp>
    </p:spTree>
    <p:extLst>
      <p:ext uri="{BB962C8B-B14F-4D97-AF65-F5344CB8AC3E}">
        <p14:creationId xmlns:p14="http://schemas.microsoft.com/office/powerpoint/2010/main" val="103766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Иерархия документов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3. На уровне школы - календарно-тематическое планирование и рабочая программа.</a:t>
            </a:r>
          </a:p>
          <a:p>
            <a:pPr marL="0" indent="0" algn="ctr">
              <a:buNone/>
            </a:pPr>
            <a:r>
              <a:rPr lang="ru-RU" dirty="0" smtClean="0"/>
              <a:t>Почему на уровне школы? </a:t>
            </a:r>
          </a:p>
          <a:p>
            <a:pPr marL="0" indent="360363">
              <a:buNone/>
            </a:pPr>
            <a:r>
              <a:rPr lang="ru-RU" dirty="0" smtClean="0"/>
              <a:t>Потому что именно учитель лучше всех знает какие в классе дети </a:t>
            </a:r>
          </a:p>
          <a:p>
            <a:pPr marL="0" indent="360363">
              <a:buNone/>
            </a:pPr>
            <a:r>
              <a:rPr lang="ru-RU" dirty="0" smtClean="0"/>
              <a:t>Сколько часов на какую тему им реально потребуется, </a:t>
            </a:r>
          </a:p>
          <a:p>
            <a:pPr marL="0" indent="360363">
              <a:buNone/>
            </a:pPr>
            <a:r>
              <a:rPr lang="ru-RU" dirty="0" smtClean="0"/>
              <a:t>Какие условия могут повлиять на работу (наличие или отсутствие необходимого оборудования, климатические условия, режим работы школы, особенности класса).</a:t>
            </a:r>
          </a:p>
          <a:p>
            <a:pPr marL="0" indent="360363">
              <a:buNone/>
            </a:pPr>
            <a:r>
              <a:rPr lang="ru-RU" dirty="0" smtClean="0"/>
              <a:t>И авторская, и примерная программа - это только опоры, на основании которых мы свои планы строим. В стандарте </a:t>
            </a:r>
            <a:r>
              <a:rPr lang="ru-RU" smtClean="0"/>
              <a:t>впервые сказано, </a:t>
            </a:r>
            <a:r>
              <a:rPr lang="ru-RU" dirty="0" smtClean="0"/>
              <a:t>что должно в программу курса вообще входить, так что добавляются еще обязательные элементы из-за стандарта.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66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Титульный лист</a:t>
            </a:r>
            <a:br>
              <a:rPr lang="ru-RU" sz="3600" dirty="0" smtClean="0"/>
            </a:br>
            <a:r>
              <a:rPr lang="ru-RU" sz="3600" dirty="0" smtClean="0"/>
              <a:t>(на основании локального акта школы)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Полное наименование образовательного учреждения в соответствии с лицензией и уставом;</a:t>
            </a:r>
          </a:p>
          <a:p>
            <a:r>
              <a:rPr lang="ru-RU" dirty="0" smtClean="0"/>
              <a:t>Наименование: «Рабочая программа учебного предмета (название учебного предмета в «») для 2-4 классов;</a:t>
            </a:r>
          </a:p>
          <a:p>
            <a:r>
              <a:rPr lang="ru-RU" dirty="0" smtClean="0"/>
              <a:t>Грифы «Утверждена» (приказом директора школы), «Согласовано» (завучем по УВР), «Рассмотрена и рекомендована к утверждению» (органом самоуправления с указанием названия в соответствии с уставом), даты, номера протоколов;</a:t>
            </a:r>
          </a:p>
          <a:p>
            <a:r>
              <a:rPr lang="ru-RU" dirty="0" smtClean="0"/>
              <a:t>Указание принадлежности к ступени образования (начальное общее  образование);</a:t>
            </a:r>
          </a:p>
          <a:p>
            <a:r>
              <a:rPr lang="ru-RU" dirty="0" smtClean="0"/>
              <a:t>Срок реализации программы (как правило, 4 учебных года);</a:t>
            </a:r>
          </a:p>
          <a:p>
            <a:r>
              <a:rPr lang="ru-RU" dirty="0" smtClean="0"/>
              <a:t>Указание оснований, на которых составлена программа (ФГОС, авторские предметные программы);</a:t>
            </a:r>
          </a:p>
          <a:p>
            <a:r>
              <a:rPr lang="ru-RU" dirty="0" smtClean="0"/>
              <a:t>ФИО педагога, составившего данную рабочую программу;</a:t>
            </a:r>
          </a:p>
        </p:txBody>
      </p:sp>
    </p:spTree>
    <p:extLst>
      <p:ext uri="{BB962C8B-B14F-4D97-AF65-F5344CB8AC3E}">
        <p14:creationId xmlns:p14="http://schemas.microsoft.com/office/powerpoint/2010/main" val="3070355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Пояснительная записка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320480"/>
          </a:xfrm>
        </p:spPr>
        <p:txBody>
          <a:bodyPr>
            <a:noAutofit/>
          </a:bodyPr>
          <a:lstStyle/>
          <a:p>
            <a:r>
              <a:rPr lang="ru-RU" sz="1600" dirty="0" smtClean="0"/>
              <a:t>Цели и задачи;</a:t>
            </a:r>
          </a:p>
          <a:p>
            <a:r>
              <a:rPr lang="ru-RU" sz="1600" dirty="0" smtClean="0"/>
              <a:t>Нормативные документы на основании которых разрабатывается программа;</a:t>
            </a:r>
          </a:p>
          <a:p>
            <a:r>
              <a:rPr lang="ru-RU" sz="1600" dirty="0" smtClean="0"/>
              <a:t>Сведения о программах, на которые полагаетесь;</a:t>
            </a:r>
          </a:p>
          <a:p>
            <a:r>
              <a:rPr lang="ru-RU" sz="1600" dirty="0" smtClean="0"/>
              <a:t>Обоснование выбора авторской (примерной) программы;</a:t>
            </a:r>
          </a:p>
          <a:p>
            <a:r>
              <a:rPr lang="ru-RU" sz="1600" dirty="0" smtClean="0"/>
              <a:t>Информация о внесённых изменениях в основополагающую программу их обоснование;</a:t>
            </a:r>
          </a:p>
          <a:p>
            <a:r>
              <a:rPr lang="ru-RU" sz="1600" dirty="0" smtClean="0"/>
              <a:t>Определение места и роли учебного предмета в овладении учениками требований к уровню подготовки выпускников (по ФГОС);</a:t>
            </a:r>
          </a:p>
          <a:p>
            <a:r>
              <a:rPr lang="ru-RU" sz="1600" dirty="0" smtClean="0"/>
              <a:t>Расчёт учебного времени (кол-во часов);</a:t>
            </a:r>
          </a:p>
          <a:p>
            <a:r>
              <a:rPr lang="ru-RU" sz="1600" dirty="0" smtClean="0"/>
              <a:t>Формы организации образовательного процесса;</a:t>
            </a:r>
          </a:p>
          <a:p>
            <a:r>
              <a:rPr lang="ru-RU" sz="1600" dirty="0" smtClean="0"/>
              <a:t>Применяемые технологии обучения;</a:t>
            </a:r>
          </a:p>
          <a:p>
            <a:r>
              <a:rPr lang="ru-RU" sz="1600" dirty="0" smtClean="0"/>
              <a:t>Виды и формы </a:t>
            </a:r>
            <a:r>
              <a:rPr lang="ru-RU" sz="1800" dirty="0" smtClean="0"/>
              <a:t>контроля (согласно уставу и/или локальному акту школы);</a:t>
            </a:r>
          </a:p>
          <a:p>
            <a:r>
              <a:rPr lang="ru-RU" sz="1600" dirty="0" smtClean="0"/>
              <a:t>Планируемый уровень подготовки выпускников на конец учебной ступени в соответствии с требованиями ФГОС, образовательной программой ОУ.</a:t>
            </a:r>
          </a:p>
        </p:txBody>
      </p:sp>
    </p:spTree>
    <p:extLst>
      <p:ext uri="{BB962C8B-B14F-4D97-AF65-F5344CB8AC3E}">
        <p14:creationId xmlns:p14="http://schemas.microsoft.com/office/powerpoint/2010/main" val="215632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обучения (личностные, метапредметные, предметные)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определяются на окончание каждого учебного года, ступени образования в соответствии с ФГОС ООП ОУ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36894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82</TotalTime>
  <Words>700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Как составить рабочую программу?</vt:lpstr>
      <vt:lpstr>Для его составляется рабочая программа?</vt:lpstr>
      <vt:lpstr>Цитата из ФГОС НОО</vt:lpstr>
      <vt:lpstr>Иерархия документов</vt:lpstr>
      <vt:lpstr>Иерархия документов</vt:lpstr>
      <vt:lpstr>Иерархия документов</vt:lpstr>
      <vt:lpstr>Титульный лист (на основании локального акта школы)</vt:lpstr>
      <vt:lpstr>Пояснительная записка</vt:lpstr>
      <vt:lpstr>Результаты обучения (личностные, метапредметные, предметные)</vt:lpstr>
      <vt:lpstr>По каждой учебной теме указываются</vt:lpstr>
      <vt:lpstr>Рекомендации для начала работы по РП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составить рабочую программу?</dc:title>
  <dc:creator>Макарова</dc:creator>
  <cp:lastModifiedBy>Макарова</cp:lastModifiedBy>
  <cp:revision>10</cp:revision>
  <cp:lastPrinted>2012-08-28T03:23:53Z</cp:lastPrinted>
  <dcterms:created xsi:type="dcterms:W3CDTF">2012-08-27T02:22:58Z</dcterms:created>
  <dcterms:modified xsi:type="dcterms:W3CDTF">2012-08-28T03:39:37Z</dcterms:modified>
</cp:coreProperties>
</file>