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70" r:id="rId9"/>
    <p:sldId id="278" r:id="rId10"/>
    <p:sldId id="281" r:id="rId11"/>
    <p:sldId id="282" r:id="rId12"/>
    <p:sldId id="283" r:id="rId13"/>
    <p:sldId id="274" r:id="rId14"/>
    <p:sldId id="280" r:id="rId15"/>
    <p:sldId id="284" r:id="rId16"/>
    <p:sldId id="286" r:id="rId17"/>
    <p:sldId id="285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FB25C7-9166-43C4-B116-B244E451324C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C4921B-A135-4244-8287-40547D79D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15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44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24578" name="Shape 4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ru-RU" sz="1000" smtClean="0"/>
          </a:p>
        </p:txBody>
      </p:sp>
    </p:spTree>
    <p:extLst>
      <p:ext uri="{BB962C8B-B14F-4D97-AF65-F5344CB8AC3E}">
        <p14:creationId xmlns:p14="http://schemas.microsoft.com/office/powerpoint/2010/main" val="296719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38C771-6971-42BF-8C98-C5604574FEE4}" type="slidenum">
              <a:rPr lang="ru-RU" sz="1200">
                <a:latin typeface="Calibri" pitchFamily="34" charset="0"/>
              </a:rPr>
              <a:pPr algn="r"/>
              <a:t>16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6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BBB30F-C973-4CD3-BE5C-F70040AC4A91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E5A2C8-FF93-4C9D-9688-D3967A2B0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6ADA-B598-4140-B663-F68466F006ED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91934-DD99-4CF3-B5A6-EBF47BF5D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5266-8240-4C54-9032-3450BA1B2FA2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8134-E4B7-44E5-8EAC-C82568F99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D80B-E790-4654-84C6-7D4A5F463924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67C5-3659-4F65-BA6F-2AF3F4B9E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A177C4-AABD-4480-A711-8A55ACC2CEE6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0739B5-5FCF-4B6E-95D1-3B641FF66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5A248-3DA5-4E57-98EA-8696049304E3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5599-9C6E-438E-AFEA-F50C5F69E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937C01-561D-4C1E-A98C-5350CC27CEAA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35B254-B9D3-405A-A0B9-694E2567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0E8A-4CCE-4BF9-B87B-7FF645E7B9C8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D18C-A4CF-4998-A6E4-98A9273E2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E52AA9-6101-4756-B12A-6373FD093503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42020D-4D25-4628-9A9B-7A7CCC31C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E3A16-253E-4DC4-83A4-CBD663F3C181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A51034-8C9B-4EEE-9827-ECCE4A464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0F6CC2-810F-4762-891B-8D5B5DC9A682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984887-A638-4EF0-8B05-F41B2FEE3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0F3D95D-E6C9-44A4-B5DC-B86CD55624FE}" type="datetimeFigureOut">
              <a:rPr lang="ru-RU"/>
              <a:pPr>
                <a:defRPr/>
              </a:pPr>
              <a:t>04.10.2017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6650F62-E770-43A5-97ED-7CFBF4B98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68" r:id="rId11"/>
    <p:sldLayoutId id="214748367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Архангельская область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4000" dirty="0" smtClean="0"/>
          </a:p>
        </p:txBody>
      </p:sp>
      <p:pic>
        <p:nvPicPr>
          <p:cNvPr id="15363" name="Picture 2" descr="D:\Документы!!\арх обл\i.jpe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4786313" y="2357438"/>
            <a:ext cx="41021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428750" y="4500563"/>
            <a:ext cx="2571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C00000"/>
                </a:solidFill>
                <a:latin typeface="Corbel" pitchFamily="34" charset="0"/>
              </a:rPr>
              <a:t>80 </a:t>
            </a:r>
            <a:r>
              <a:rPr lang="ru-RU" sz="5400">
                <a:solidFill>
                  <a:srgbClr val="C00000"/>
                </a:solidFill>
                <a:latin typeface="Corbel" pitchFamily="34" charset="0"/>
              </a:rPr>
              <a:t>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752" y="247233"/>
            <a:ext cx="8147248" cy="63408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9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F0"/>
                </a:solidFill>
                <a:latin typeface="Trebuchet MS"/>
              </a:rPr>
              <a:t/>
            </a:r>
            <a:br>
              <a:rPr lang="ru-RU" sz="29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F0"/>
                </a:solidFill>
                <a:latin typeface="Trebuchet MS"/>
              </a:rPr>
            </a:br>
            <a:r>
              <a:rPr lang="ru-RU" sz="29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F0"/>
                </a:solidFill>
                <a:latin typeface="Trebuchet MS"/>
              </a:rPr>
              <a:t>Северодвинск – город корабелов</a:t>
            </a:r>
            <a:r>
              <a:rPr lang="ru-RU" sz="29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F0"/>
                </a:solidFill>
                <a:latin typeface="Trebuchet MS"/>
              </a:rPr>
              <a:t/>
            </a:r>
            <a:br>
              <a:rPr lang="ru-RU" sz="29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B0F0"/>
                </a:solidFill>
                <a:latin typeface="Trebuchet MS"/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996752" y="836613"/>
            <a:ext cx="4438848" cy="5761037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Северодвинск расположился на южном побережье Белого моря.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 уютный, чистый и зелёный городок. </a:t>
            </a:r>
          </a:p>
          <a:p>
            <a:pPr algn="ctr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протяжении всей своей истории Северодвинск является крупнейшим в стране судостроительным центром.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Главный судостроительный завод страны строит, ремонтирует  атомные подводные лодки.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и  создает экологическую проблему города.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 l="-2420" t="732" r="6235" b="-732"/>
          <a:stretch>
            <a:fillRect/>
          </a:stretch>
        </p:blipFill>
        <p:spPr bwMode="auto">
          <a:xfrm>
            <a:off x="5262563" y="4495800"/>
            <a:ext cx="3665537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 t="16518" b="22418"/>
          <a:stretch>
            <a:fillRect/>
          </a:stretch>
        </p:blipFill>
        <p:spPr bwMode="auto">
          <a:xfrm>
            <a:off x="5435600" y="908050"/>
            <a:ext cx="3522663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/>
          <a:srcRect t="21957" r="19783" b="33696"/>
          <a:stretch>
            <a:fillRect/>
          </a:stretch>
        </p:blipFill>
        <p:spPr bwMode="auto">
          <a:xfrm>
            <a:off x="5341938" y="2636838"/>
            <a:ext cx="36068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7799" y="777082"/>
            <a:ext cx="3733751" cy="2298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satMod val="130000"/>
                  </a:schemeClr>
                </a:solidFill>
                <a:latin typeface="Times New Roman"/>
              </a:rPr>
              <a:t/>
            </a:r>
            <a:br>
              <a:rPr lang="ru-RU" sz="4800" dirty="0" smtClean="0">
                <a:solidFill>
                  <a:schemeClr val="tx2">
                    <a:satMod val="130000"/>
                  </a:schemeClr>
                </a:solidFill>
                <a:latin typeface="Times New Roman"/>
              </a:rPr>
            </a:b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Times New Roman"/>
              </a:rPr>
              <a:t> —административный центр Мезенского муниципального района Архангельской области.</a:t>
            </a:r>
            <a:b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Times New Roman"/>
              </a:rPr>
            </a:br>
            <a:r>
              <a:rPr lang="ru-RU" sz="1800" dirty="0">
                <a:solidFill>
                  <a:schemeClr val="tx2">
                    <a:satMod val="130000"/>
                  </a:schemeClr>
                </a:solidFill>
                <a:latin typeface="Times New Roman"/>
              </a:rPr>
              <a:t> </a:t>
            </a: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Times New Roman"/>
              </a:rPr>
              <a:t>    Мезень была основана в XV—XVI веках на месте Окладниковой слободы и Кузнецовой слободы Мезенского уезда. </a:t>
            </a:r>
            <a:b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Times New Roman"/>
              </a:rPr>
            </a:b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Times New Roman"/>
              </a:rPr>
              <a:t>     Преобразована в город указом Екатерины II от 25 января по ст. стилю 1780 года </a:t>
            </a: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Times New Roman"/>
              </a:rPr>
              <a:t>.</a:t>
            </a:r>
            <a:endParaRPr lang="ru-RU" sz="1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5661025"/>
            <a:ext cx="6400800" cy="4318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09538"/>
            <a:ext cx="425926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1047798" y="-58738"/>
            <a:ext cx="345154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</a:rPr>
              <a:t>город   Мезень</a:t>
            </a:r>
            <a:endParaRPr lang="ru-RU" sz="4000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05263"/>
            <a:ext cx="33131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471488" y="2997200"/>
            <a:ext cx="7343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Промыслы, которыми славится Мезень.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322263" y="3635375"/>
            <a:ext cx="3170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orbel" pitchFamily="34" charset="0"/>
              </a:rPr>
              <a:t>Мезенская роспись по дереву</a:t>
            </a:r>
          </a:p>
        </p:txBody>
      </p:sp>
      <p:pic>
        <p:nvPicPr>
          <p:cNvPr id="2663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8012" y="4050775"/>
            <a:ext cx="3455988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7"/>
          <p:cNvSpPr txBox="1">
            <a:spLocks noChangeArrowheads="1"/>
          </p:cNvSpPr>
          <p:nvPr/>
        </p:nvSpPr>
        <p:spPr bwMode="auto">
          <a:xfrm>
            <a:off x="4781550" y="3497263"/>
            <a:ext cx="4462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00"/>
                </a:solidFill>
                <a:latin typeface="trebuchet MS" pitchFamily="34" charset="0"/>
              </a:rPr>
              <a:t>В Мезени проходят соревнования на лошадях мезенской породы.</a:t>
            </a:r>
            <a:endParaRPr lang="ru-RU" b="1" i="1">
              <a:latin typeface="Corbel" pitchFamily="34" charset="0"/>
            </a:endParaRPr>
          </a:p>
        </p:txBody>
      </p:sp>
      <p:pic>
        <p:nvPicPr>
          <p:cNvPr id="266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54501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Box 8"/>
          <p:cNvSpPr txBox="1">
            <a:spLocks noChangeArrowheads="1"/>
          </p:cNvSpPr>
          <p:nvPr/>
        </p:nvSpPr>
        <p:spPr bwMode="auto">
          <a:xfrm>
            <a:off x="3778250" y="6403975"/>
            <a:ext cx="3529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orbel" pitchFamily="34" charset="0"/>
              </a:rPr>
              <a:t>Плетение из бересты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214313" y="0"/>
            <a:ext cx="8572500" cy="584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7030A0"/>
                </a:solidFill>
                <a:latin typeface="DS BroadBrush" pitchFamily="66" charset="0"/>
              </a:rPr>
              <a:t>Каргополь - </a:t>
            </a:r>
            <a:r>
              <a:rPr lang="ru-RU" smtClean="0">
                <a:solidFill>
                  <a:srgbClr val="7030A0"/>
                </a:solidFill>
              </a:rPr>
              <a:t>город в Архангельской области Российской Федерации</a:t>
            </a:r>
            <a:endParaRPr lang="ru-RU" smtClean="0">
              <a:solidFill>
                <a:srgbClr val="7030A0"/>
              </a:solidFill>
              <a:latin typeface="DS BroadBrush" pitchFamily="66" charset="0"/>
            </a:endParaRPr>
          </a:p>
        </p:txBody>
      </p:sp>
      <p:sp>
        <p:nvSpPr>
          <p:cNvPr id="27650" name="Текст 5"/>
          <p:cNvSpPr>
            <a:spLocks noGrp="1"/>
          </p:cNvSpPr>
          <p:nvPr>
            <p:ph type="body" sz="half" idx="2"/>
          </p:nvPr>
        </p:nvSpPr>
        <p:spPr>
          <a:xfrm>
            <a:off x="3357563" y="642938"/>
            <a:ext cx="5500687" cy="1928812"/>
          </a:xfrm>
        </p:spPr>
        <p:txBody>
          <a:bodyPr/>
          <a:lstStyle/>
          <a:p>
            <a:pPr marL="44450" algn="just">
              <a:spcBef>
                <a:spcPct val="0"/>
              </a:spcBef>
            </a:pPr>
            <a:r>
              <a:rPr lang="ru-RU" smtClean="0">
                <a:latin typeface="Monotype Corsiva" pitchFamily="66" charset="0"/>
              </a:rPr>
              <a:t>Город расположен на левом берегу судоходной реки Онеги.</a:t>
            </a:r>
            <a:br>
              <a:rPr lang="ru-RU" smtClean="0"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>Сложился Каргополь как новгородское поселение славян-кривичей. Благодаря выгодному географическому положению и наличию удобных водных путей город быстро развивался и к XVI веку стал важнейшим торговым центром на пути из Древней Руси в Поморские земли. Каргополь — один из немногих древних северных городов, сохранивший ансамблевый характер памятников архитектуры и оборонного зодчества, планировочные элементы средневекового русского города. </a:t>
            </a:r>
          </a:p>
        </p:txBody>
      </p:sp>
      <p:pic>
        <p:nvPicPr>
          <p:cNvPr id="27651" name="Picture 3" descr="http://www.russia-open.com/files/2853/Gorod-Kargopol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642938"/>
            <a:ext cx="3024187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8"/>
          <p:cNvSpPr>
            <a:spLocks noChangeArrowheads="1"/>
          </p:cNvSpPr>
          <p:nvPr/>
        </p:nvSpPr>
        <p:spPr bwMode="auto">
          <a:xfrm>
            <a:off x="214313" y="2786063"/>
            <a:ext cx="50720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Monotype Corsiva" pitchFamily="66" charset="0"/>
              </a:rPr>
              <a:t>Каргополье всегда славилось народными промыслами и ремеслами. Расцвет всех видов художественного творчества пришелся на XVI–XVII века, получив развитие в следующие столетия. Здесь работали мастерские иконописцев и серебряников, меднолитейщиков и кузнецов, гончаров и резчиков по дереву. Каргополь был центром золотошвейного дела, кроме того, всему миру известна каргопольская глиняная игрушка, в которой продолжают жить языческие символы и обряды.</a:t>
            </a:r>
          </a:p>
        </p:txBody>
      </p:sp>
      <p:sp>
        <p:nvSpPr>
          <p:cNvPr id="27653" name="Прямоугольник 9"/>
          <p:cNvSpPr>
            <a:spLocks noChangeArrowheads="1"/>
          </p:cNvSpPr>
          <p:nvPr/>
        </p:nvSpPr>
        <p:spPr bwMode="auto">
          <a:xfrm>
            <a:off x="3286125" y="4643438"/>
            <a:ext cx="55721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Monotype Corsiva" pitchFamily="66" charset="0"/>
              </a:rPr>
              <a:t>Сохранившиеся культурные ландшафты, уникальные архитектурные и художественные памятники, богатейшее археологическое наследие обусловили включение Каргополя в перечень малых исторических городов России и в Федеральную целевую программу «Сохранение и развитие архитектуры исторических городов РФ».</a:t>
            </a:r>
          </a:p>
        </p:txBody>
      </p:sp>
      <p:sp>
        <p:nvSpPr>
          <p:cNvPr id="27654" name="Прямоугольник 10"/>
          <p:cNvSpPr>
            <a:spLocks noChangeArrowheads="1"/>
          </p:cNvSpPr>
          <p:nvPr/>
        </p:nvSpPr>
        <p:spPr bwMode="auto">
          <a:xfrm>
            <a:off x="3071813" y="5857875"/>
            <a:ext cx="5857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7030A0"/>
                </a:solidFill>
                <a:latin typeface="Monotype Corsiva" pitchFamily="66" charset="0"/>
              </a:rPr>
              <a:t>Каргополь принадлежит к числу древнейших русских городов. Первое упоминание о нем относится к 1146 году, сделанное в связи с походом Белозерского князя Вячеслава в Северную Чудь.</a:t>
            </a:r>
          </a:p>
        </p:txBody>
      </p:sp>
      <p:pic>
        <p:nvPicPr>
          <p:cNvPr id="27655" name="Picture 5" descr="http://cdn-nus-1.pinme.ru/tumb/600/photo/4d/2c/4d2c5b8871dab28743c80f8c5703e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572000"/>
            <a:ext cx="27924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7" descr="https://expotrade.ru/uploads/article_image/file/1731/Kargopol-toys-sing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2428875"/>
            <a:ext cx="335756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Наука и искусство: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26 музеев (два из них — Соловки и Малые Корелы, находятся в ведении Минкультуры России, 5 театров, 1 филармония, Государственный академический Северный русский народный хор, Архангельский государственный камерный оркестр. </a:t>
            </a:r>
          </a:p>
        </p:txBody>
      </p:sp>
      <p:pic>
        <p:nvPicPr>
          <p:cNvPr id="6146" name="Picture 2" descr="D:\Документы!!\арх обл\800x600-aeec1723684bbcc07b28e7740acf07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7715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1563" y="214313"/>
            <a:ext cx="2786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orbel" pitchFamily="34" charset="0"/>
              </a:rPr>
              <a:t>Соловки</a:t>
            </a:r>
          </a:p>
        </p:txBody>
      </p:sp>
      <p:pic>
        <p:nvPicPr>
          <p:cNvPr id="6147" name="Picture 3" descr="D:\Документы!!\арх обл\72345793d28598c3427b59b4e2f846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0"/>
            <a:ext cx="7643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57313" y="428625"/>
            <a:ext cx="4000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orbel" pitchFamily="34" charset="0"/>
              </a:rPr>
              <a:t>Малые Корелы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Учебные заведения: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Архангельский государственный технический университет , Северный государственный медицинский университет , Поморский государственный университет им. Ломоносова , Севмашвтуз. (теперь САФУ им. Ломоносова)</a:t>
            </a:r>
          </a:p>
        </p:txBody>
      </p:sp>
      <p:pic>
        <p:nvPicPr>
          <p:cNvPr id="7170" name="Picture 2" descr="D:\Документы!!\арх обл\8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814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67056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800000"/>
                </a:solidFill>
                <a:latin typeface="Algerian" pitchFamily="82" charset="0"/>
              </a:rPr>
              <a:t>Ломоносов Михаил Васильевич</a:t>
            </a:r>
            <a:br>
              <a:rPr lang="ru-RU" sz="3200" b="1" dirty="0">
                <a:solidFill>
                  <a:srgbClr val="800000"/>
                </a:solidFill>
                <a:latin typeface="Algerian" pitchFamily="82" charset="0"/>
              </a:rPr>
            </a:br>
            <a:r>
              <a:rPr lang="ru-RU" sz="3200" b="1" dirty="0">
                <a:solidFill>
                  <a:srgbClr val="800000"/>
                </a:solidFill>
                <a:latin typeface="Algerian" pitchFamily="82" charset="0"/>
              </a:rPr>
              <a:t>1711-1765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1600200"/>
            <a:ext cx="38862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</a:rPr>
              <a:t>«Историк, ритор, механик, минералог, художник и стихотворец – он всё испытал и всё проник».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</a:rPr>
              <a:t>                                                </a:t>
            </a:r>
            <a:r>
              <a:rPr lang="ru-RU" sz="1600" b="1" dirty="0" err="1">
                <a:solidFill>
                  <a:srgbClr val="800000"/>
                </a:solidFill>
                <a:latin typeface="Times New Roman" pitchFamily="18" charset="0"/>
              </a:rPr>
              <a:t>А.С.Пушкин</a:t>
            </a:r>
            <a:endParaRPr lang="ru-RU" sz="16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>
              <a:latin typeface="Times New Roman" pitchFamily="18" charset="0"/>
            </a:endParaRPr>
          </a:p>
        </p:txBody>
      </p:sp>
      <p:sp>
        <p:nvSpPr>
          <p:cNvPr id="30723" name="AutoShape 7" descr="lomonosov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0724" name="AutoShape 9" descr="lomonosov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30725" name="Picture 10" descr="lomonosov"/>
          <p:cNvPicPr>
            <a:picLocks noChangeAspect="1" noChangeArrowheads="1"/>
          </p:cNvPicPr>
          <p:nvPr/>
        </p:nvPicPr>
        <p:blipFill>
          <a:blip r:embed="rId2"/>
          <a:srcRect t="7423"/>
          <a:stretch>
            <a:fillRect/>
          </a:stretch>
        </p:blipFill>
        <p:spPr bwMode="auto">
          <a:xfrm>
            <a:off x="7010400" y="228600"/>
            <a:ext cx="1901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2" descr="img3"/>
          <p:cNvPicPr>
            <a:picLocks noChangeAspect="1" noChangeArrowheads="1"/>
          </p:cNvPicPr>
          <p:nvPr/>
        </p:nvPicPr>
        <p:blipFill>
          <a:blip r:embed="rId3"/>
          <a:srcRect l="17000" t="27333" r="14999" b="30000"/>
          <a:stretch>
            <a:fillRect/>
          </a:stretch>
        </p:blipFill>
        <p:spPr bwMode="auto">
          <a:xfrm>
            <a:off x="304800" y="1524000"/>
            <a:ext cx="26670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AutoShape 18" descr="img17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30728" name="Picture 21" descr="img4"/>
          <p:cNvPicPr>
            <a:picLocks noChangeAspect="1" noChangeArrowheads="1"/>
          </p:cNvPicPr>
          <p:nvPr/>
        </p:nvPicPr>
        <p:blipFill>
          <a:blip r:embed="rId4"/>
          <a:srcRect l="5833" t="14444" r="51666" b="8888"/>
          <a:stretch>
            <a:fillRect/>
          </a:stretch>
        </p:blipFill>
        <p:spPr bwMode="auto">
          <a:xfrm>
            <a:off x="304800" y="28956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23" descr="74046335"/>
          <p:cNvPicPr>
            <a:picLocks noChangeAspect="1" noChangeArrowheads="1"/>
          </p:cNvPicPr>
          <p:nvPr/>
        </p:nvPicPr>
        <p:blipFill>
          <a:blip r:embed="rId5"/>
          <a:srcRect l="20313" r="21875"/>
          <a:stretch>
            <a:fillRect/>
          </a:stretch>
        </p:blipFill>
        <p:spPr bwMode="auto">
          <a:xfrm>
            <a:off x="2971800" y="2895600"/>
            <a:ext cx="3017838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25" descr="safu"/>
          <p:cNvPicPr>
            <a:picLocks noChangeAspect="1" noChangeArrowheads="1"/>
          </p:cNvPicPr>
          <p:nvPr/>
        </p:nvPicPr>
        <p:blipFill>
          <a:blip r:embed="rId6"/>
          <a:srcRect l="28999" r="17000"/>
          <a:stretch>
            <a:fillRect/>
          </a:stretch>
        </p:blipFill>
        <p:spPr bwMode="auto">
          <a:xfrm>
            <a:off x="6096000" y="2895600"/>
            <a:ext cx="28416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0238" y="317500"/>
            <a:ext cx="7845425" cy="70961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i="1" dirty="0" smtClean="0">
                <a:solidFill>
                  <a:srgbClr val="3B3838"/>
                </a:solidFill>
                <a:effectLst/>
                <a:latin typeface="Times New Roman" pitchFamily="18" charset="0"/>
                <a:cs typeface="Times New Roman" pitchFamily="18" charset="0"/>
              </a:rPr>
              <a:t>Степан Григорьевич </a:t>
            </a:r>
            <a:r>
              <a:rPr lang="ru-RU" b="1" i="1" dirty="0" err="1" smtClean="0">
                <a:solidFill>
                  <a:srgbClr val="3B3838"/>
                </a:solidFill>
                <a:effectLst/>
                <a:latin typeface="Times New Roman" pitchFamily="18" charset="0"/>
                <a:cs typeface="Times New Roman" pitchFamily="18" charset="0"/>
              </a:rPr>
              <a:t>Писахов</a:t>
            </a:r>
            <a:endParaRPr lang="ru-RU" b="1" i="1" dirty="0" smtClean="0">
              <a:solidFill>
                <a:srgbClr val="3B383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3678238" y="1125538"/>
            <a:ext cx="4838700" cy="5151437"/>
          </a:xfrm>
        </p:spPr>
        <p:txBody>
          <a:bodyPr anchor="ctr">
            <a:normAutofit fontScale="92500" lnSpcReduction="10000"/>
          </a:bodyPr>
          <a:lstStyle/>
          <a:p>
            <a:pPr marL="0" indent="0" algn="just" defTabSz="742950">
              <a:lnSpc>
                <a:spcPct val="70000"/>
              </a:lnSpc>
              <a:buFont typeface="Wingdings 2" pitchFamily="18" charset="2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742950">
              <a:lnSpc>
                <a:spcPct val="70000"/>
              </a:lnSpc>
              <a:buFont typeface="Wingdings 2" pitchFamily="18" charset="2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742950">
              <a:lnSpc>
                <a:spcPct val="70000"/>
              </a:lnSpc>
              <a:buFont typeface="Wingdings 2" pitchFamily="18" charset="2"/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У многих, приезжавших в Архангельск, наш город ассоциировался со Степаном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Писаховым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defTabSz="742950">
              <a:lnSpc>
                <a:spcPct val="70000"/>
              </a:lnSpc>
              <a:buFont typeface="Wingdings 2" pitchFamily="18" charset="2"/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Этот человек давно уже стал в Архангельске мифом. Не зря несколько лет назад у основания проспекта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Чумбарова-Лучинского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был установлен мини-памятник, изображающий невысокого мужичка в шляпе с авоськой в руках и кошкой у ног.</a:t>
            </a:r>
          </a:p>
          <a:p>
            <a:pPr marL="0" indent="0" algn="just" defTabSz="742950">
              <a:lnSpc>
                <a:spcPct val="70000"/>
              </a:lnSpc>
              <a:buFont typeface="Wingdings 2" pitchFamily="18" charset="2"/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Родился он 25 октября 1879 года в Архангельске. В возрасте шести лет мальчик компоновал пейзажи из глины и папоротника, а в отроческие годы овладел кистью и много рисовал. В 1899 году Степан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Писахов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после окончания городского училища поехал в Казань, надеясь поступить в художественную школу, но потерпел неудачу. Лишь в 1902 году он поступил в художественное училище барона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Штиглица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 Петербурге. Однако за участие в студенческих волнениях 1905 года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Писахова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исключили и лишили права продолжения художественного образования в России. </a:t>
            </a:r>
          </a:p>
          <a:p>
            <a:pPr marL="0" indent="0" algn="just" defTabSz="742950">
              <a:lnSpc>
                <a:spcPct val="70000"/>
              </a:lnSpc>
              <a:buFont typeface="Wingdings 2" pitchFamily="18" charset="2"/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Степан Григорьевич много путешествовал по Северу, участвовал в различных научных и поисковых экспедициях, неоднократно приезжал на Новую Землю, бывал на Земле Франца Иосифа, изъездил много селений на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Мурмане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Печоре, Онеге, Мезени. Впечатления от этих поездок легли в основу путевых очерков и живописных полотен. Степан Григорьевич сроднился с суровой, но по-особому прекрасной природой Севера, стал её живописцем, её поэтом.</a:t>
            </a:r>
          </a:p>
          <a:p>
            <a:pPr marL="0" indent="0" algn="just" defTabSz="742950">
              <a:lnSpc>
                <a:spcPct val="70000"/>
              </a:lnSpc>
              <a:buFont typeface="Wingdings 2" pitchFamily="18" charset="2"/>
              <a:buNone/>
            </a:pPr>
            <a:endParaRPr lang="ru-RU" sz="1000" dirty="0" smtClean="0"/>
          </a:p>
        </p:txBody>
      </p:sp>
      <p:pic>
        <p:nvPicPr>
          <p:cNvPr id="9" name="Рисунок 8" descr="80 лучших людей Архангельской области: Степан Писахов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042785" y="1125538"/>
            <a:ext cx="2635453" cy="2692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825" y="568325"/>
            <a:ext cx="3330575" cy="21605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/>
                </a:solidFill>
              </a:rPr>
              <a:t>Прокопий Иванович </a:t>
            </a:r>
            <a:r>
              <a:rPr lang="ru-RU" b="1" i="1" dirty="0" err="1" smtClean="0">
                <a:solidFill>
                  <a:schemeClr val="tx2"/>
                </a:solidFill>
              </a:rPr>
              <a:t>Галушин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213100"/>
            <a:ext cx="7560642" cy="338455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Дата рождения: 19 июля 1925, </a:t>
            </a:r>
            <a:r>
              <a:rPr lang="ru-RU" b="1" dirty="0" err="1" smtClean="0">
                <a:solidFill>
                  <a:schemeClr val="tx1"/>
                </a:solidFill>
              </a:rPr>
              <a:t>Бушково</a:t>
            </a:r>
            <a:r>
              <a:rPr lang="ru-RU" b="1" dirty="0" smtClean="0">
                <a:solidFill>
                  <a:schemeClr val="tx1"/>
                </a:solidFill>
              </a:rPr>
              <a:t>, Холмогорский уезд, Архангельская губерния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Дата смерти: 18 марта 1945 (19 лет) </a:t>
            </a:r>
            <a:r>
              <a:rPr lang="ru-RU" b="1" dirty="0" err="1" smtClean="0">
                <a:solidFill>
                  <a:schemeClr val="tx1"/>
                </a:solidFill>
              </a:rPr>
              <a:t>Шёред</a:t>
            </a:r>
            <a:r>
              <a:rPr lang="ru-RU" b="1" dirty="0" smtClean="0">
                <a:solidFill>
                  <a:schemeClr val="tx1"/>
                </a:solidFill>
              </a:rPr>
              <a:t>, Венгрия.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18 марта 1945 года Прокопий Иванович совершил подвиг, стоивший ему жизни. Во время боя за деревню </a:t>
            </a:r>
            <a:r>
              <a:rPr lang="ru-RU" b="1" dirty="0" err="1" smtClean="0">
                <a:solidFill>
                  <a:schemeClr val="tx1"/>
                </a:solidFill>
              </a:rPr>
              <a:t>Шёред</a:t>
            </a:r>
            <a:r>
              <a:rPr lang="ru-RU" b="1" dirty="0" smtClean="0">
                <a:solidFill>
                  <a:schemeClr val="tx1"/>
                </a:solidFill>
              </a:rPr>
              <a:t> в Венгрии он уничтожил самоходную установку противника «Фердинанд» обеспечив наступление батальона, но сам погиб.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29.06.1945 года Прокопию Ивановичу </a:t>
            </a:r>
            <a:r>
              <a:rPr lang="ru-RU" b="1" dirty="0" err="1" smtClean="0">
                <a:solidFill>
                  <a:schemeClr val="tx1"/>
                </a:solidFill>
              </a:rPr>
              <a:t>Галушину</a:t>
            </a:r>
            <a:r>
              <a:rPr lang="ru-RU" b="1" dirty="0" smtClean="0">
                <a:solidFill>
                  <a:schemeClr val="tx1"/>
                </a:solidFill>
              </a:rPr>
              <a:t> присвоено звание Героя Советского Союза посмертно.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Земляки чтят его память: </a:t>
            </a:r>
            <a:r>
              <a:rPr lang="ru-RU" b="1" dirty="0">
                <a:solidFill>
                  <a:schemeClr val="tx1"/>
                </a:solidFill>
              </a:rPr>
              <a:t>и</a:t>
            </a:r>
            <a:r>
              <a:rPr lang="ru-RU" b="1" dirty="0" smtClean="0">
                <a:solidFill>
                  <a:schemeClr val="tx1"/>
                </a:solidFill>
              </a:rPr>
              <a:t>менем Героя названа улица в г. Архангельске. В 1981 году на одном из домов на ней установлена мемориальная доска, посвященная памяти П. И. </a:t>
            </a:r>
            <a:r>
              <a:rPr lang="ru-RU" b="1" dirty="0" err="1" smtClean="0">
                <a:solidFill>
                  <a:schemeClr val="tx1"/>
                </a:solidFill>
              </a:rPr>
              <a:t>Галушина</a:t>
            </a:r>
            <a:r>
              <a:rPr lang="ru-RU" b="1" dirty="0" smtClean="0">
                <a:solidFill>
                  <a:schemeClr val="tx1"/>
                </a:solidFill>
              </a:rPr>
              <a:t>. Школа № 35 носит имя </a:t>
            </a:r>
            <a:r>
              <a:rPr lang="ru-RU" b="1" dirty="0" err="1" smtClean="0">
                <a:solidFill>
                  <a:schemeClr val="tx1"/>
                </a:solidFill>
              </a:rPr>
              <a:t>П.И.Галушина</a:t>
            </a:r>
            <a:r>
              <a:rPr lang="ru-RU" b="1" dirty="0" smtClean="0">
                <a:solidFill>
                  <a:schemeClr val="tx1"/>
                </a:solidFill>
              </a:rPr>
              <a:t>, в с Холмогоры установлен бюст Героя.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74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404813"/>
            <a:ext cx="3696667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Государственные символы Архангельской области: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D:\Документы!!\арх обл\150px-Flag_of_Arkhangelsk_Oblast.sv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643063"/>
            <a:ext cx="4043362" cy="2857500"/>
          </a:xfrm>
          <a:ln>
            <a:solidFill>
              <a:srgbClr val="002060"/>
            </a:solidFill>
          </a:ln>
        </p:spPr>
      </p:pic>
      <p:pic>
        <p:nvPicPr>
          <p:cNvPr id="8196" name="Picture 4" descr="D:\Документы!!\арх обл\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588" y="1785938"/>
            <a:ext cx="40624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1071563" y="5072063"/>
            <a:ext cx="3357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C00000"/>
                </a:solidFill>
                <a:latin typeface="Corbel" pitchFamily="34" charset="0"/>
              </a:rPr>
              <a:t>Флаг и герб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Образование Архангельской губернии: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начале XVIII века, нынешняя территория области вошла в состав огромной Архангелогородской губернии, а затем до 1784 года в Вологодское наместничество, тогда было выделено Архангельское наместничество преобразованное в </a:t>
            </a:r>
            <a:r>
              <a:rPr lang="ru-RU" smtClean="0">
                <a:solidFill>
                  <a:srgbClr val="C00000"/>
                </a:solidFill>
              </a:rPr>
              <a:t>1796</a:t>
            </a:r>
            <a:r>
              <a:rPr lang="ru-RU" smtClean="0"/>
              <a:t> году в </a:t>
            </a:r>
            <a:r>
              <a:rPr lang="ru-RU" smtClean="0">
                <a:solidFill>
                  <a:srgbClr val="C00000"/>
                </a:solidFill>
              </a:rPr>
              <a:t>Архангельскую губернию.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Северный край: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14 января 1929 года Архангельская, Вологодская и Северо-Двинская губернии были упразднены и образовали Северный край. Северный край после выделения Коми был преобразован в Северную область, впоследствии (</a:t>
            </a:r>
            <a:r>
              <a:rPr lang="ru-RU" dirty="0" smtClean="0">
                <a:solidFill>
                  <a:srgbClr val="C00000"/>
                </a:solidFill>
              </a:rPr>
              <a:t>23 сентября 1937</a:t>
            </a:r>
            <a:r>
              <a:rPr lang="ru-RU" dirty="0" smtClean="0"/>
              <a:t>) упразднённую и разделённую на Архангельскую и Вологодскую области.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Состав области: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состав Архангельской области, кроме территории бывшей Архангельской губернии, вошли также два бывших уезда (Вельский и </a:t>
            </a:r>
            <a:r>
              <a:rPr lang="ru-RU" dirty="0" err="1" smtClean="0"/>
              <a:t>Каргопольский</a:t>
            </a:r>
            <a:r>
              <a:rPr lang="ru-RU" dirty="0" smtClean="0"/>
              <a:t>) Вологодской губернии и 9 районов бывшей Северо-Двинской губернии. В момент образования в 1937 году область делилась на Ненецкий АО и 27 районов: </a:t>
            </a:r>
            <a:r>
              <a:rPr lang="ru-RU" dirty="0" err="1" smtClean="0"/>
              <a:t>Березниковский</a:t>
            </a:r>
            <a:r>
              <a:rPr lang="ru-RU" dirty="0" smtClean="0"/>
              <a:t>, Вельский, </a:t>
            </a:r>
            <a:r>
              <a:rPr lang="ru-RU" dirty="0" err="1" smtClean="0"/>
              <a:t>Верхнетоемский</a:t>
            </a:r>
            <a:r>
              <a:rPr lang="ru-RU" dirty="0" smtClean="0"/>
              <a:t>, </a:t>
            </a:r>
            <a:r>
              <a:rPr lang="ru-RU" dirty="0" err="1" smtClean="0"/>
              <a:t>Вилегодский</a:t>
            </a:r>
            <a:r>
              <a:rPr lang="ru-RU" dirty="0" smtClean="0"/>
              <a:t>, </a:t>
            </a:r>
            <a:r>
              <a:rPr lang="ru-RU" dirty="0" err="1" smtClean="0"/>
              <a:t>Емецкий</a:t>
            </a:r>
            <a:r>
              <a:rPr lang="ru-RU" dirty="0" smtClean="0"/>
              <a:t>, </a:t>
            </a:r>
            <a:r>
              <a:rPr lang="ru-RU" dirty="0" err="1" smtClean="0"/>
              <a:t>Каргопольский</a:t>
            </a:r>
            <a:r>
              <a:rPr lang="ru-RU" dirty="0" smtClean="0"/>
              <a:t>, </a:t>
            </a:r>
            <a:r>
              <a:rPr lang="ru-RU" dirty="0" err="1" smtClean="0"/>
              <a:t>Карпогорский</a:t>
            </a:r>
            <a:r>
              <a:rPr lang="ru-RU" dirty="0" smtClean="0"/>
              <a:t>, </a:t>
            </a:r>
            <a:r>
              <a:rPr lang="ru-RU" dirty="0" err="1" smtClean="0"/>
              <a:t>Коношский</a:t>
            </a:r>
            <a:r>
              <a:rPr lang="ru-RU" dirty="0" smtClean="0"/>
              <a:t>, </a:t>
            </a:r>
            <a:r>
              <a:rPr lang="ru-RU" dirty="0" err="1" smtClean="0"/>
              <a:t>Котласский</a:t>
            </a:r>
            <a:r>
              <a:rPr lang="ru-RU" dirty="0" smtClean="0"/>
              <a:t>, </a:t>
            </a:r>
            <a:r>
              <a:rPr lang="ru-RU" dirty="0" err="1" smtClean="0"/>
              <a:t>Красноборский</a:t>
            </a:r>
            <a:r>
              <a:rPr lang="ru-RU" dirty="0" smtClean="0"/>
              <a:t>, </a:t>
            </a:r>
            <a:r>
              <a:rPr lang="ru-RU" dirty="0" err="1" smtClean="0"/>
              <a:t>Лальский</a:t>
            </a:r>
            <a:r>
              <a:rPr lang="ru-RU" dirty="0" smtClean="0"/>
              <a:t>, Ленский, </a:t>
            </a:r>
            <a:r>
              <a:rPr lang="ru-RU" dirty="0" err="1" smtClean="0"/>
              <a:t>Лешуконский</a:t>
            </a:r>
            <a:r>
              <a:rPr lang="ru-RU" dirty="0" smtClean="0"/>
              <a:t>, Мезенский, </a:t>
            </a:r>
            <a:r>
              <a:rPr lang="ru-RU" dirty="0" err="1" smtClean="0"/>
              <a:t>Няндомский</a:t>
            </a:r>
            <a:r>
              <a:rPr lang="ru-RU" dirty="0" smtClean="0"/>
              <a:t>, Онежский, </a:t>
            </a:r>
            <a:r>
              <a:rPr lang="ru-RU" dirty="0" err="1" smtClean="0"/>
              <a:t>Опаринский</a:t>
            </a:r>
            <a:r>
              <a:rPr lang="ru-RU" dirty="0" smtClean="0"/>
              <a:t>, </a:t>
            </a:r>
            <a:r>
              <a:rPr lang="ru-RU" dirty="0" err="1" smtClean="0"/>
              <a:t>Пинежский</a:t>
            </a:r>
            <a:r>
              <a:rPr lang="ru-RU" dirty="0" smtClean="0"/>
              <a:t>, </a:t>
            </a:r>
            <a:r>
              <a:rPr lang="ru-RU" dirty="0" err="1" smtClean="0"/>
              <a:t>Плесецкий</a:t>
            </a:r>
            <a:r>
              <a:rPr lang="ru-RU" dirty="0" smtClean="0"/>
              <a:t>, </a:t>
            </a:r>
            <a:r>
              <a:rPr lang="ru-RU" dirty="0" err="1" smtClean="0"/>
              <a:t>Подосиновский</a:t>
            </a:r>
            <a:r>
              <a:rPr lang="ru-RU" dirty="0" smtClean="0"/>
              <a:t>, Приморский, Приозерный, </a:t>
            </a:r>
            <a:r>
              <a:rPr lang="ru-RU" dirty="0" err="1" smtClean="0"/>
              <a:t>Ровдинский</a:t>
            </a:r>
            <a:r>
              <a:rPr lang="ru-RU" dirty="0" smtClean="0"/>
              <a:t>, </a:t>
            </a:r>
            <a:r>
              <a:rPr lang="ru-RU" dirty="0" err="1" smtClean="0"/>
              <a:t>Устьянский</a:t>
            </a:r>
            <a:r>
              <a:rPr lang="ru-RU" dirty="0" smtClean="0"/>
              <a:t>, Холмогорский, </a:t>
            </a:r>
            <a:r>
              <a:rPr lang="ru-RU" dirty="0" err="1" smtClean="0"/>
              <a:t>Черевковский</a:t>
            </a:r>
            <a:r>
              <a:rPr lang="ru-RU" dirty="0" smtClean="0"/>
              <a:t> и Шенкурский.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050" name="Picture 2" descr="D:\Документы!!\арх обл\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0"/>
            <a:ext cx="7929562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Космодром Плесецк: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6" name="Picture 2" descr="D:\Документы!!\арх обл\kosmosp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0"/>
            <a:ext cx="8210550" cy="6858000"/>
          </a:xfrm>
        </p:spPr>
      </p:pic>
      <p:pic>
        <p:nvPicPr>
          <p:cNvPr id="1027" name="Picture 3" descr="D:\Документы!!\арх обл\moln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Документы!!\арх обл\807652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482" name="Picture 3" descr="D:\Документы!!\арх обл\resiz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1071563" y="0"/>
            <a:ext cx="8080375" cy="6858000"/>
          </a:xfrm>
        </p:spPr>
      </p:pic>
      <p:pic>
        <p:nvPicPr>
          <p:cNvPr id="2052" name="Picture 4" descr="D:\Документы!!\арх обл\1338058169_verxotur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0"/>
            <a:ext cx="810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Документы!!\арх обл\2.jp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1000125" y="0"/>
            <a:ext cx="81438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Архангельский ЦБК: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074" name="Picture 2" descr="D:\Документы!!\арх обл\appm 1 tMedium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0"/>
            <a:ext cx="8191500" cy="6858000"/>
          </a:xfrm>
        </p:spPr>
      </p:pic>
      <p:pic>
        <p:nvPicPr>
          <p:cNvPr id="3075" name="Picture 3" descr="D:\Документы!!\арх обл\cb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0"/>
            <a:ext cx="8228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Население</a:t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000125"/>
            <a:ext cx="7499350" cy="5248275"/>
          </a:xfrm>
        </p:spPr>
        <p:txBody>
          <a:bodyPr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Население области по итогам Всероссийской переписи населения 2010 года составляет </a:t>
            </a:r>
            <a:r>
              <a:rPr lang="ru-RU" sz="4400" dirty="0" smtClean="0">
                <a:solidFill>
                  <a:srgbClr val="FF0000"/>
                </a:solidFill>
              </a:rPr>
              <a:t>1 228 056 </a:t>
            </a:r>
            <a:r>
              <a:rPr lang="ru-RU" dirty="0" smtClean="0"/>
              <a:t>человек.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области находятся   12  городов: Архангельск(355 556), Коряжма(39 572), Котлас(73 443), Мирный(30 135), Северодвинск(193 047), Вельск(23 820),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</a:t>
            </a:r>
            <a:r>
              <a:rPr lang="ru-RU" dirty="0" err="1" smtClean="0"/>
              <a:t>Новодвинск</a:t>
            </a:r>
            <a:r>
              <a:rPr lang="ru-RU" dirty="0" smtClean="0"/>
              <a:t>(40 574), Каргополь(10 124)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Мезень(3599), </a:t>
            </a:r>
            <a:r>
              <a:rPr lang="ru-RU" dirty="0" err="1" smtClean="0"/>
              <a:t>Няндома</a:t>
            </a:r>
            <a:r>
              <a:rPr lang="ru-RU" dirty="0" smtClean="0"/>
              <a:t>(22 281),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Онега(21 321), Шенкурск(5692).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34"/>
          <p:cNvSpPr txBox="1">
            <a:spLocks noChangeArrowheads="1"/>
          </p:cNvSpPr>
          <p:nvPr/>
        </p:nvSpPr>
        <p:spPr bwMode="auto">
          <a:xfrm>
            <a:off x="8693150" y="6704013"/>
            <a:ext cx="8339138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endParaRPr lang="ru-RU">
              <a:latin typeface="Gill Sans MT" pitchFamily="34" charset="0"/>
            </a:endParaRPr>
          </a:p>
        </p:txBody>
      </p:sp>
      <p:sp>
        <p:nvSpPr>
          <p:cNvPr id="23554" name="Shape 36"/>
          <p:cNvSpPr txBox="1">
            <a:spLocks noChangeArrowheads="1"/>
          </p:cNvSpPr>
          <p:nvPr/>
        </p:nvSpPr>
        <p:spPr bwMode="auto">
          <a:xfrm>
            <a:off x="3500438" y="2571750"/>
            <a:ext cx="5286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ru-RU" b="1">
                <a:solidFill>
                  <a:srgbClr val="073763"/>
                </a:solidFill>
                <a:latin typeface="Gill Sans MT" pitchFamily="34" charset="0"/>
              </a:rPr>
              <a:t>Основание города Архангельска  -  </a:t>
            </a:r>
            <a:r>
              <a:rPr lang="ru-RU" b="1" i="1">
                <a:solidFill>
                  <a:srgbClr val="073763"/>
                </a:solidFill>
                <a:latin typeface="Gill Sans MT" pitchFamily="34" charset="0"/>
              </a:rPr>
              <a:t>1584 год</a:t>
            </a:r>
          </a:p>
          <a:p>
            <a:r>
              <a:rPr lang="ru-RU" b="1">
                <a:solidFill>
                  <a:srgbClr val="073763"/>
                </a:solidFill>
                <a:latin typeface="Gill Sans MT" pitchFamily="34" charset="0"/>
              </a:rPr>
              <a:t>Население города: </a:t>
            </a:r>
            <a:r>
              <a:rPr lang="ru-RU" b="1" i="1">
                <a:solidFill>
                  <a:srgbClr val="073763"/>
                </a:solidFill>
                <a:latin typeface="Gill Sans MT" pitchFamily="34" charset="0"/>
              </a:rPr>
              <a:t>355,8 тыс. человек</a:t>
            </a:r>
          </a:p>
          <a:p>
            <a:r>
              <a:rPr lang="ru-RU" b="1">
                <a:solidFill>
                  <a:srgbClr val="073763"/>
                </a:solidFill>
                <a:latin typeface="Gill Sans MT" pitchFamily="34" charset="0"/>
              </a:rPr>
              <a:t>Площадь: </a:t>
            </a:r>
            <a:r>
              <a:rPr lang="ru-RU" b="1" i="1">
                <a:solidFill>
                  <a:srgbClr val="073763"/>
                </a:solidFill>
                <a:latin typeface="Gill Sans MT" pitchFamily="34" charset="0"/>
              </a:rPr>
              <a:t>2944 га</a:t>
            </a:r>
          </a:p>
          <a:p>
            <a:r>
              <a:rPr lang="ru-RU" b="1">
                <a:solidFill>
                  <a:srgbClr val="073763"/>
                </a:solidFill>
                <a:latin typeface="Gill Sans MT" pitchFamily="34" charset="0"/>
              </a:rPr>
              <a:t>Мэр города: </a:t>
            </a:r>
            <a:r>
              <a:rPr lang="ru-RU" b="1" i="1">
                <a:solidFill>
                  <a:srgbClr val="073763"/>
                </a:solidFill>
                <a:latin typeface="Corbel" pitchFamily="34" charset="0"/>
              </a:rPr>
              <a:t>Годзиш Игорь Викторович</a:t>
            </a:r>
          </a:p>
          <a:p>
            <a:r>
              <a:rPr lang="ru-RU" b="1" i="1">
                <a:solidFill>
                  <a:srgbClr val="073763"/>
                </a:solidFill>
                <a:latin typeface="Corbel" pitchFamily="34" charset="0"/>
              </a:rPr>
              <a:t>Памятник Петру   Первому  и морской-речной вокзал изображены на 500-рублевой купюре Банка России.</a:t>
            </a:r>
            <a:endParaRPr lang="ru-RU" b="1" i="1">
              <a:solidFill>
                <a:srgbClr val="073763"/>
              </a:solidFill>
              <a:latin typeface="Gill Sans MT" pitchFamily="34" charset="0"/>
            </a:endParaRPr>
          </a:p>
        </p:txBody>
      </p:sp>
      <p:sp>
        <p:nvSpPr>
          <p:cNvPr id="23555" name="Shape 37"/>
          <p:cNvSpPr txBox="1">
            <a:spLocks noChangeArrowheads="1"/>
          </p:cNvSpPr>
          <p:nvPr/>
        </p:nvSpPr>
        <p:spPr bwMode="auto">
          <a:xfrm>
            <a:off x="317500" y="6350"/>
            <a:ext cx="2624138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endParaRPr lang="ru-RU">
              <a:latin typeface="Gill Sans MT" pitchFamily="34" charset="0"/>
            </a:endParaRPr>
          </a:p>
        </p:txBody>
      </p:sp>
      <p:sp>
        <p:nvSpPr>
          <p:cNvPr id="23556" name="Shape 38"/>
          <p:cNvSpPr>
            <a:spLocks noChangeArrowheads="1"/>
          </p:cNvSpPr>
          <p:nvPr/>
        </p:nvSpPr>
        <p:spPr bwMode="auto">
          <a:xfrm>
            <a:off x="0" y="0"/>
            <a:ext cx="3354388" cy="2411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Shape 39"/>
          <p:cNvSpPr>
            <a:spLocks noChangeArrowheads="1"/>
          </p:cNvSpPr>
          <p:nvPr/>
        </p:nvSpPr>
        <p:spPr bwMode="auto">
          <a:xfrm>
            <a:off x="0" y="2357438"/>
            <a:ext cx="3305175" cy="20462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Shape 40"/>
          <p:cNvSpPr>
            <a:spLocks noChangeArrowheads="1"/>
          </p:cNvSpPr>
          <p:nvPr/>
        </p:nvSpPr>
        <p:spPr bwMode="auto">
          <a:xfrm>
            <a:off x="6092825" y="4764088"/>
            <a:ext cx="3103563" cy="2057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Shape 41"/>
          <p:cNvSpPr>
            <a:spLocks noChangeArrowheads="1"/>
          </p:cNvSpPr>
          <p:nvPr/>
        </p:nvSpPr>
        <p:spPr bwMode="auto">
          <a:xfrm>
            <a:off x="3354388" y="4749800"/>
            <a:ext cx="2738437" cy="20859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0" name="Shape 42"/>
          <p:cNvSpPr txBox="1">
            <a:spLocks noChangeArrowheads="1"/>
          </p:cNvSpPr>
          <p:nvPr/>
        </p:nvSpPr>
        <p:spPr bwMode="auto">
          <a:xfrm>
            <a:off x="3500438" y="0"/>
            <a:ext cx="414337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r>
              <a:rPr lang="ru-RU" sz="4000" b="1" i="1">
                <a:solidFill>
                  <a:srgbClr val="073763"/>
                </a:solidFill>
                <a:latin typeface="Gill Sans MT" pitchFamily="34" charset="0"/>
              </a:rPr>
              <a:t>Архангельск </a:t>
            </a:r>
            <a:r>
              <a:rPr lang="ru-RU" sz="3000" b="1" i="1">
                <a:solidFill>
                  <a:srgbClr val="073763"/>
                </a:solidFill>
                <a:latin typeface="Corbel" pitchFamily="34" charset="0"/>
              </a:rPr>
              <a:t>– столица Архангельской области и город воинской славы</a:t>
            </a:r>
            <a:endParaRPr lang="ru-RU" sz="3000" b="1" i="1">
              <a:solidFill>
                <a:srgbClr val="073763"/>
              </a:solidFill>
              <a:latin typeface="Gill Sans MT" pitchFamily="34" charset="0"/>
            </a:endParaRPr>
          </a:p>
        </p:txBody>
      </p:sp>
      <p:pic>
        <p:nvPicPr>
          <p:cNvPr id="23561" name="Picture 6" descr="https://upload.wikimedia.org/wikipedia/commons/thumb/8/8c/Banknote_500_rubles_%281997%29_front.jpg/250px-Banknote_500_rubles_%281997%29_fron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5000625"/>
            <a:ext cx="23812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178</TotalTime>
  <Words>687</Words>
  <Application>Microsoft Office PowerPoint</Application>
  <PresentationFormat>Экран (4:3)</PresentationFormat>
  <Paragraphs>70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Algerian</vt:lpstr>
      <vt:lpstr>Arial</vt:lpstr>
      <vt:lpstr>Calibri</vt:lpstr>
      <vt:lpstr>Corbel</vt:lpstr>
      <vt:lpstr>DS BroadBrush</vt:lpstr>
      <vt:lpstr>Gill Sans MT</vt:lpstr>
      <vt:lpstr>Monotype Corsiva</vt:lpstr>
      <vt:lpstr>Times New Roman</vt:lpstr>
      <vt:lpstr>Trebuchet MS</vt:lpstr>
      <vt:lpstr>Trebuchet MS</vt:lpstr>
      <vt:lpstr>Verdana</vt:lpstr>
      <vt:lpstr>Wingdings</vt:lpstr>
      <vt:lpstr>Wingdings 2</vt:lpstr>
      <vt:lpstr>Солнцестояние</vt:lpstr>
      <vt:lpstr>Архангельская область</vt:lpstr>
      <vt:lpstr>Образование Архангельской губернии:</vt:lpstr>
      <vt:lpstr>Северный край:</vt:lpstr>
      <vt:lpstr>Состав области:</vt:lpstr>
      <vt:lpstr>Космодром Плесецк:</vt:lpstr>
      <vt:lpstr>Презентация PowerPoint</vt:lpstr>
      <vt:lpstr>Архангельский ЦБК:</vt:lpstr>
      <vt:lpstr>Население </vt:lpstr>
      <vt:lpstr>Презентация PowerPoint</vt:lpstr>
      <vt:lpstr> Северодвинск – город корабелов </vt:lpstr>
      <vt:lpstr>  —административный центр Мезенского муниципального района Архангельской области.      Мезень была основана в XV—XVI веках на месте Окладниковой слободы и Кузнецовой слободы Мезенского уезда.       Преобразована в город указом Екатерины II от 25 января по ст. стилю 1780 года .</vt:lpstr>
      <vt:lpstr>Каргополь - город в Архангельской области Российской Федерации</vt:lpstr>
      <vt:lpstr>Наука и искусство:</vt:lpstr>
      <vt:lpstr>Учебные заведения:</vt:lpstr>
      <vt:lpstr>Ломоносов Михаил Васильевич 1711-1765</vt:lpstr>
      <vt:lpstr>Степан Григорьевич Писахов</vt:lpstr>
      <vt:lpstr>Прокопий Иванович Галушин</vt:lpstr>
      <vt:lpstr>Государственные символы Архангельской области: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Архангельская область</dc:title>
  <dc:creator>Admin</dc:creator>
  <cp:lastModifiedBy>Антон</cp:lastModifiedBy>
  <cp:revision>24</cp:revision>
  <dcterms:created xsi:type="dcterms:W3CDTF">2001-12-31T21:04:10Z</dcterms:created>
  <dcterms:modified xsi:type="dcterms:W3CDTF">2017-10-04T12:04:41Z</dcterms:modified>
</cp:coreProperties>
</file>