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0" r:id="rId5"/>
    <p:sldId id="259" r:id="rId6"/>
    <p:sldId id="262" r:id="rId7"/>
    <p:sldId id="265" r:id="rId8"/>
    <p:sldId id="264" r:id="rId9"/>
    <p:sldId id="266" r:id="rId10"/>
    <p:sldId id="267" r:id="rId11"/>
    <p:sldId id="268" r:id="rId12"/>
    <p:sldId id="269"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28.11.2017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28.11.2017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28.11.2017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28.11.2017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28.11.2017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28.11.2017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971600" y="634622"/>
            <a:ext cx="67687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Использование педагогических технологий на уроках русского языка при изучении слов с непроверяемыми орфограммами</a:t>
            </a:r>
            <a:endParaRPr kumimoji="0" lang="ru-RU" sz="4000" b="0" i="0" u="none" strike="noStrike" cap="none" normalizeH="0" baseline="0" dirty="0" smtClean="0">
              <a:ln>
                <a:noFill/>
              </a:ln>
              <a:solidFill>
                <a:srgbClr val="C00000"/>
              </a:solidFill>
              <a:effectLst/>
              <a:latin typeface="Arial" pitchFamily="34" charset="0"/>
              <a:cs typeface="Arial" pitchFamily="34" charset="0"/>
            </a:endParaRPr>
          </a:p>
        </p:txBody>
      </p:sp>
      <p:sp>
        <p:nvSpPr>
          <p:cNvPr id="3" name="TextBox 2"/>
          <p:cNvSpPr txBox="1"/>
          <p:nvPr/>
        </p:nvSpPr>
        <p:spPr>
          <a:xfrm>
            <a:off x="179512" y="5805264"/>
            <a:ext cx="5976664" cy="646331"/>
          </a:xfrm>
          <a:prstGeom prst="rect">
            <a:avLst/>
          </a:prstGeom>
          <a:noFill/>
        </p:spPr>
        <p:txBody>
          <a:bodyPr wrap="square" rtlCol="0">
            <a:spAutoFit/>
          </a:bodyPr>
          <a:lstStyle/>
          <a:p>
            <a:r>
              <a:rPr lang="ru-RU" dirty="0" smtClean="0"/>
              <a:t>Матвеева Екатерина Владимировна</a:t>
            </a:r>
          </a:p>
          <a:p>
            <a:r>
              <a:rPr lang="ru-RU" dirty="0" smtClean="0"/>
              <a:t>Учитель МБОУ Архангельская СШ Соловецких юнг</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ВЫСТУПЛЕНИЯ\русский язык 29.11\29371123\DSC06952.JPG"/>
          <p:cNvPicPr>
            <a:picLocks noChangeAspect="1" noChangeArrowheads="1"/>
          </p:cNvPicPr>
          <p:nvPr/>
        </p:nvPicPr>
        <p:blipFill>
          <a:blip r:embed="rId2" cstate="print"/>
          <a:srcRect/>
          <a:stretch>
            <a:fillRect/>
          </a:stretch>
        </p:blipFill>
        <p:spPr bwMode="auto">
          <a:xfrm>
            <a:off x="3347864" y="0"/>
            <a:ext cx="5419216" cy="3596506"/>
          </a:xfrm>
          <a:prstGeom prst="rect">
            <a:avLst/>
          </a:prstGeom>
          <a:ln>
            <a:noFill/>
          </a:ln>
          <a:effectLst>
            <a:softEdge rad="112500"/>
          </a:effectLst>
        </p:spPr>
      </p:pic>
      <p:pic>
        <p:nvPicPr>
          <p:cNvPr id="34819" name="Picture 3" descr="G:\ВЫСТУПЛЕНИЯ\русский язык 29.11\29371123\DSC06954.JPG"/>
          <p:cNvPicPr>
            <a:picLocks noChangeAspect="1" noChangeArrowheads="1"/>
          </p:cNvPicPr>
          <p:nvPr/>
        </p:nvPicPr>
        <p:blipFill>
          <a:blip r:embed="rId3" cstate="print"/>
          <a:srcRect/>
          <a:stretch>
            <a:fillRect/>
          </a:stretch>
        </p:blipFill>
        <p:spPr bwMode="auto">
          <a:xfrm>
            <a:off x="0" y="3477518"/>
            <a:ext cx="5093711" cy="33804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ВЫСТУПЛЕНИЯ\русский язык 29.11\29371123\DSC06953.JPG"/>
          <p:cNvPicPr>
            <a:picLocks noChangeAspect="1" noChangeArrowheads="1"/>
          </p:cNvPicPr>
          <p:nvPr/>
        </p:nvPicPr>
        <p:blipFill>
          <a:blip r:embed="rId2" cstate="print"/>
          <a:srcRect/>
          <a:stretch>
            <a:fillRect/>
          </a:stretch>
        </p:blipFill>
        <p:spPr bwMode="auto">
          <a:xfrm>
            <a:off x="755576" y="692696"/>
            <a:ext cx="7151767" cy="47463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064896" cy="3970318"/>
          </a:xfrm>
          <a:prstGeom prst="rect">
            <a:avLst/>
          </a:prstGeom>
        </p:spPr>
        <p:txBody>
          <a:bodyPr wrap="square">
            <a:spAutoFit/>
          </a:bodyPr>
          <a:lstStyle/>
          <a:p>
            <a:pPr algn="ctr"/>
            <a:r>
              <a:rPr lang="ru-RU" sz="2800" dirty="0" smtClean="0">
                <a:latin typeface="Times New Roman" pitchFamily="18" charset="0"/>
                <a:cs typeface="Times New Roman" pitchFamily="18" charset="0"/>
              </a:rPr>
              <a:t>К мнемоническим приёмам можно также отнести стихи, рассказы, рисунки, ребусы, группировки слов, которые, вызывая определённые ассоциации, поддерживают эмоциональный настрой обучающегося на выполнение задания, интерес, позволяют избежать процесса монотонности процесса усвоения новых знаний, обеспечивают наилучший развивающий эффект и мотивацию к учению.</a:t>
            </a:r>
            <a:r>
              <a:rPr lang="ru-RU" sz="2800" baseline="300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776864" cy="3970318"/>
          </a:xfrm>
          <a:prstGeom prst="rect">
            <a:avLst/>
          </a:prstGeom>
        </p:spPr>
        <p:txBody>
          <a:bodyPr wrap="square">
            <a:spAutoFit/>
          </a:bodyPr>
          <a:lstStyle/>
          <a:p>
            <a:pPr algn="ctr"/>
            <a:r>
              <a:rPr lang="ru-RU" sz="2800" u="sng" dirty="0" smtClean="0">
                <a:latin typeface="Times New Roman" pitchFamily="18" charset="0"/>
                <a:cs typeface="Times New Roman" pitchFamily="18" charset="0"/>
              </a:rPr>
              <a:t>Систематическая и целенаправленная </a:t>
            </a:r>
            <a:r>
              <a:rPr lang="ru-RU" sz="2800" dirty="0" smtClean="0">
                <a:latin typeface="Times New Roman" pitchFamily="18" charset="0"/>
                <a:cs typeface="Times New Roman" pitchFamily="18" charset="0"/>
              </a:rPr>
              <a:t>работа над трудными словами вызывает у учащихся </a:t>
            </a:r>
            <a:r>
              <a:rPr lang="ru-RU" sz="2800" u="sng" dirty="0" smtClean="0">
                <a:latin typeface="Times New Roman" pitchFamily="18" charset="0"/>
                <a:cs typeface="Times New Roman" pitchFamily="18" charset="0"/>
              </a:rPr>
              <a:t>интерес</a:t>
            </a:r>
            <a:r>
              <a:rPr lang="ru-RU" sz="2800" dirty="0" smtClean="0">
                <a:latin typeface="Times New Roman" pitchFamily="18" charset="0"/>
                <a:cs typeface="Times New Roman" pitchFamily="18" charset="0"/>
              </a:rPr>
              <a:t> к изучению этих слов и способствует их </a:t>
            </a:r>
            <a:r>
              <a:rPr lang="ru-RU" sz="2800" u="sng" dirty="0" smtClean="0">
                <a:latin typeface="Times New Roman" pitchFamily="18" charset="0"/>
                <a:cs typeface="Times New Roman" pitchFamily="18" charset="0"/>
              </a:rPr>
              <a:t>прочному и успешному запоминанию</a:t>
            </a:r>
            <a:r>
              <a:rPr lang="ru-RU" sz="2800" dirty="0" smtClean="0">
                <a:latin typeface="Times New Roman" pitchFamily="18" charset="0"/>
                <a:cs typeface="Times New Roman" pitchFamily="18" charset="0"/>
              </a:rPr>
              <a:t>. Необходимо, чтобы ребенок использовал одно и то же слово 5-7 раз в разнообразных вариантах упражнений. Это приводит к тому, что ученик свободно овладевает словарным материалом и безошибочно применяет его на практике.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83568" y="548680"/>
            <a:ext cx="747018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 Фонетические упражнения</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p:txBody>
      </p:sp>
      <p:sp>
        <p:nvSpPr>
          <p:cNvPr id="3" name="Прямоугольник 2"/>
          <p:cNvSpPr/>
          <p:nvPr/>
        </p:nvSpPr>
        <p:spPr>
          <a:xfrm>
            <a:off x="1691680" y="1340768"/>
            <a:ext cx="6030416" cy="3539430"/>
          </a:xfrm>
          <a:prstGeom prst="rect">
            <a:avLst/>
          </a:prstGeom>
        </p:spPr>
        <p:txBody>
          <a:bodyPr wrap="square">
            <a:spAutoFit/>
          </a:bodyPr>
          <a:lstStyle/>
          <a:p>
            <a:pPr algn="ctr"/>
            <a:r>
              <a:rPr lang="ru-RU" sz="2800" dirty="0" smtClean="0">
                <a:latin typeface="Times New Roman" pitchFamily="18" charset="0"/>
                <a:cs typeface="Times New Roman" pitchFamily="18" charset="0"/>
              </a:rPr>
              <a:t>Основной смысл фонетических упражнений состоит в том, чтобы дети научились легко слышать звучащее слово, каждый звук в отдельности и позицию этого звука, умели производить анализ звуковой формы слов при внутреннем их проговаривании.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1412776"/>
            <a:ext cx="8422370"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2. Орфографические упражнения</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p:txBody>
      </p:sp>
      <p:sp>
        <p:nvSpPr>
          <p:cNvPr id="3" name="Прямоугольник 2"/>
          <p:cNvSpPr/>
          <p:nvPr/>
        </p:nvSpPr>
        <p:spPr>
          <a:xfrm>
            <a:off x="1043608" y="2420888"/>
            <a:ext cx="7200800" cy="1384995"/>
          </a:xfrm>
          <a:prstGeom prst="rect">
            <a:avLst/>
          </a:prstGeom>
        </p:spPr>
        <p:txBody>
          <a:bodyPr wrap="square">
            <a:spAutoFit/>
          </a:bodyPr>
          <a:lstStyle/>
          <a:p>
            <a:pPr algn="ctr"/>
            <a:r>
              <a:rPr lang="ru-RU" sz="2800" dirty="0" smtClean="0">
                <a:latin typeface="Times New Roman" pitchFamily="18" charset="0"/>
                <a:cs typeface="Times New Roman" pitchFamily="18" charset="0"/>
              </a:rPr>
              <a:t>Предметом особого внимания на уроках русского языка является развитие орфографической зоркости учащихся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692696"/>
            <a:ext cx="839928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3. Морфологические упражнения</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p:txBody>
      </p:sp>
      <p:sp>
        <p:nvSpPr>
          <p:cNvPr id="3" name="Прямоугольник 2"/>
          <p:cNvSpPr/>
          <p:nvPr/>
        </p:nvSpPr>
        <p:spPr>
          <a:xfrm>
            <a:off x="827584" y="1844824"/>
            <a:ext cx="7488832" cy="1384995"/>
          </a:xfrm>
          <a:prstGeom prst="rect">
            <a:avLst/>
          </a:prstGeom>
        </p:spPr>
        <p:txBody>
          <a:bodyPr wrap="square">
            <a:spAutoFit/>
          </a:bodyPr>
          <a:lstStyle/>
          <a:p>
            <a:pPr algn="ctr"/>
            <a:r>
              <a:rPr lang="ru-RU" sz="2800" dirty="0" smtClean="0">
                <a:latin typeface="Times New Roman" pitchFamily="18" charset="0"/>
                <a:cs typeface="Times New Roman" pitchFamily="18" charset="0"/>
              </a:rPr>
              <a:t>Морфологические упражнения имеют своей целью осознание учащимися морфологического строя русского языка.</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23528" y="476672"/>
            <a:ext cx="798308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4. Синтаксические упражнения</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p:txBody>
      </p:sp>
      <p:sp>
        <p:nvSpPr>
          <p:cNvPr id="3" name="Прямоугольник 2"/>
          <p:cNvSpPr/>
          <p:nvPr/>
        </p:nvSpPr>
        <p:spPr>
          <a:xfrm>
            <a:off x="683568" y="1412776"/>
            <a:ext cx="7704856" cy="3970318"/>
          </a:xfrm>
          <a:prstGeom prst="rect">
            <a:avLst/>
          </a:prstGeom>
        </p:spPr>
        <p:txBody>
          <a:bodyPr wrap="square">
            <a:spAutoFit/>
          </a:bodyPr>
          <a:lstStyle/>
          <a:p>
            <a:pPr algn="ctr"/>
            <a:r>
              <a:rPr lang="ru-RU" sz="2800" dirty="0" smtClean="0">
                <a:latin typeface="Times New Roman" pitchFamily="18" charset="0"/>
                <a:cs typeface="Times New Roman" pitchFamily="18" charset="0"/>
              </a:rPr>
              <a:t>Синтаксические упражнения ставят перед собой задачу закрепить те теоретические сведения, которые дети получили по синтаксису, показывают школьникам роль языковых единиц в речи, в общении между людьми, помогают разобраться в структуре несложных по своему построению и составу словосочетаний и предложений, сознательно составлять словосочетания и предложения.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71600" y="836712"/>
            <a:ext cx="711406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5. Лексические упражнения</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p:txBody>
      </p:sp>
      <p:sp>
        <p:nvSpPr>
          <p:cNvPr id="3" name="Прямоугольник 2"/>
          <p:cNvSpPr/>
          <p:nvPr/>
        </p:nvSpPr>
        <p:spPr>
          <a:xfrm>
            <a:off x="2267744" y="1844824"/>
            <a:ext cx="4826514" cy="523220"/>
          </a:xfrm>
          <a:prstGeom prst="rect">
            <a:avLst/>
          </a:prstGeom>
        </p:spPr>
        <p:txBody>
          <a:bodyPr wrap="none">
            <a:spAutoFit/>
          </a:bodyPr>
          <a:lstStyle/>
          <a:p>
            <a:r>
              <a:rPr lang="ru-RU" sz="2800" dirty="0" smtClean="0">
                <a:latin typeface="Times New Roman" pitchFamily="18" charset="0"/>
                <a:cs typeface="Times New Roman" pitchFamily="18" charset="0"/>
              </a:rPr>
              <a:t>Активизация словаря ребенка.</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7992888" cy="4832092"/>
          </a:xfrm>
          <a:prstGeom prst="rect">
            <a:avLst/>
          </a:prstGeom>
        </p:spPr>
        <p:txBody>
          <a:bodyPr wrap="square">
            <a:spAutoFit/>
          </a:bodyPr>
          <a:lstStyle/>
          <a:p>
            <a:pPr algn="ctr"/>
            <a:r>
              <a:rPr lang="ru-RU" sz="2800" dirty="0" smtClean="0">
                <a:solidFill>
                  <a:srgbClr val="00B050"/>
                </a:solidFill>
                <a:latin typeface="Times New Roman" pitchFamily="18" charset="0"/>
                <a:cs typeface="Times New Roman" pitchFamily="18" charset="0"/>
              </a:rPr>
              <a:t>Запоминанию способствует и привлечение </a:t>
            </a:r>
            <a:r>
              <a:rPr lang="ru-RU" sz="2800" b="1" i="1" dirty="0" smtClean="0">
                <a:solidFill>
                  <a:srgbClr val="00B050"/>
                </a:solidFill>
                <a:latin typeface="Times New Roman" pitchFamily="18" charset="0"/>
                <a:cs typeface="Times New Roman" pitchFamily="18" charset="0"/>
              </a:rPr>
              <a:t>мнемонических приемов</a:t>
            </a:r>
            <a:r>
              <a:rPr lang="ru-RU" sz="2800" i="1" dirty="0" smtClean="0">
                <a:solidFill>
                  <a:srgbClr val="00B050"/>
                </a:solidFill>
                <a:latin typeface="Times New Roman" pitchFamily="18" charset="0"/>
                <a:cs typeface="Times New Roman" pitchFamily="18" charset="0"/>
              </a:rPr>
              <a:t>.</a:t>
            </a:r>
          </a:p>
          <a:p>
            <a:pPr algn="ctr"/>
            <a:r>
              <a:rPr lang="ru-RU" sz="2800" b="1" dirty="0" smtClean="0">
                <a:latin typeface="Times New Roman" pitchFamily="18" charset="0"/>
                <a:cs typeface="Times New Roman" pitchFamily="18" charset="0"/>
              </a:rPr>
              <a:t>Мнемоника</a:t>
            </a:r>
            <a:r>
              <a:rPr lang="ru-RU" sz="2800" dirty="0" smtClean="0">
                <a:latin typeface="Times New Roman" pitchFamily="18" charset="0"/>
                <a:cs typeface="Times New Roman" pitchFamily="18" charset="0"/>
              </a:rPr>
              <a:t> (с греческого языка)- искусство запоминания. Это система различных приемов, облегчающих и увеличивающих объём памяти путём образования искусственных ассоциаций. Для того, чтобы запомнить непроверяемую букву интересно, с учётом психологической особенности младшего школьника, надо </a:t>
            </a:r>
            <a:r>
              <a:rPr lang="ru-RU" sz="2800" dirty="0" smtClean="0">
                <a:solidFill>
                  <a:srgbClr val="00B050"/>
                </a:solidFill>
                <a:latin typeface="Times New Roman" pitchFamily="18" charset="0"/>
                <a:cs typeface="Times New Roman" pitchFamily="18" charset="0"/>
              </a:rPr>
              <a:t>« оживить» </a:t>
            </a:r>
            <a:r>
              <a:rPr lang="ru-RU" sz="2800" dirty="0" smtClean="0">
                <a:latin typeface="Times New Roman" pitchFamily="18" charset="0"/>
                <a:cs typeface="Times New Roman" pitchFamily="18" charset="0"/>
              </a:rPr>
              <a:t>букву, создать её образ (зрительную опору) в конкретном слове.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ВЫСТУПЛЕНИЯ\русский язык 29.11\29371123\DSC06949.JPG"/>
          <p:cNvPicPr>
            <a:picLocks noChangeAspect="1" noChangeArrowheads="1"/>
          </p:cNvPicPr>
          <p:nvPr/>
        </p:nvPicPr>
        <p:blipFill>
          <a:blip r:embed="rId2" cstate="print"/>
          <a:srcRect/>
          <a:stretch>
            <a:fillRect/>
          </a:stretch>
        </p:blipFill>
        <p:spPr bwMode="auto">
          <a:xfrm>
            <a:off x="251520" y="188640"/>
            <a:ext cx="4231565" cy="2808312"/>
          </a:xfrm>
          <a:prstGeom prst="rect">
            <a:avLst/>
          </a:prstGeom>
          <a:ln>
            <a:noFill/>
          </a:ln>
          <a:effectLst>
            <a:softEdge rad="112500"/>
          </a:effectLst>
        </p:spPr>
      </p:pic>
      <p:pic>
        <p:nvPicPr>
          <p:cNvPr id="32771" name="Picture 3" descr="G:\ВЫСТУПЛЕНИЯ\русский язык 29.11\29371123\DSC06950.JPG"/>
          <p:cNvPicPr>
            <a:picLocks noChangeAspect="1" noChangeArrowheads="1"/>
          </p:cNvPicPr>
          <p:nvPr/>
        </p:nvPicPr>
        <p:blipFill>
          <a:blip r:embed="rId3" cstate="print"/>
          <a:srcRect/>
          <a:stretch>
            <a:fillRect/>
          </a:stretch>
        </p:blipFill>
        <p:spPr bwMode="auto">
          <a:xfrm>
            <a:off x="2627784" y="3140968"/>
            <a:ext cx="5089794" cy="3377882"/>
          </a:xfrm>
          <a:prstGeom prst="rect">
            <a:avLst/>
          </a:prstGeom>
          <a:ln>
            <a:noFill/>
          </a:ln>
          <a:effectLst>
            <a:softEdge rad="112500"/>
          </a:effectLst>
        </p:spPr>
      </p:pic>
      <p:sp>
        <p:nvSpPr>
          <p:cNvPr id="4" name="Прямоугольник 3"/>
          <p:cNvSpPr/>
          <p:nvPr/>
        </p:nvSpPr>
        <p:spPr>
          <a:xfrm>
            <a:off x="4572000" y="260648"/>
            <a:ext cx="4572000" cy="2677656"/>
          </a:xfrm>
          <a:prstGeom prst="rect">
            <a:avLst/>
          </a:prstGeom>
        </p:spPr>
        <p:txBody>
          <a:bodyPr>
            <a:spAutoFit/>
          </a:bodyPr>
          <a:lstStyle/>
          <a:p>
            <a:pPr algn="ctr"/>
            <a:r>
              <a:rPr lang="ru-RU" sz="2800" dirty="0" smtClean="0">
                <a:latin typeface="Times New Roman" pitchFamily="18" charset="0"/>
                <a:cs typeface="Times New Roman" pitchFamily="18" charset="0"/>
              </a:rPr>
              <a:t>Рисунки надо делать только на тех буквах, которые вызывают затруднение при написании, иначе происходит «нагромождение» образов.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ВЫСТУПЛЕНИЯ\русский язык 29.11\29371123\DSC06951.JPG"/>
          <p:cNvPicPr>
            <a:picLocks noChangeAspect="1" noChangeArrowheads="1"/>
          </p:cNvPicPr>
          <p:nvPr/>
        </p:nvPicPr>
        <p:blipFill>
          <a:blip r:embed="rId2" cstate="print"/>
          <a:srcRect/>
          <a:stretch>
            <a:fillRect/>
          </a:stretch>
        </p:blipFill>
        <p:spPr bwMode="auto">
          <a:xfrm>
            <a:off x="395536" y="1484784"/>
            <a:ext cx="4340067" cy="2880320"/>
          </a:xfrm>
          <a:prstGeom prst="rect">
            <a:avLst/>
          </a:prstGeom>
          <a:ln>
            <a:noFill/>
          </a:ln>
          <a:effectLst>
            <a:softEdge rad="112500"/>
          </a:effectLst>
        </p:spPr>
      </p:pic>
      <p:pic>
        <p:nvPicPr>
          <p:cNvPr id="33795" name="Picture 3" descr="G:\ВЫСТУПЛЕНИЯ\русский язык 29.11\29371123\DSC06955.JPG"/>
          <p:cNvPicPr>
            <a:picLocks noChangeAspect="1" noChangeArrowheads="1"/>
          </p:cNvPicPr>
          <p:nvPr/>
        </p:nvPicPr>
        <p:blipFill>
          <a:blip r:embed="rId3" cstate="print"/>
          <a:srcRect/>
          <a:stretch>
            <a:fillRect/>
          </a:stretch>
        </p:blipFill>
        <p:spPr bwMode="auto">
          <a:xfrm>
            <a:off x="5004048" y="620688"/>
            <a:ext cx="3366955" cy="5073328"/>
          </a:xfrm>
          <a:prstGeom prst="rect">
            <a:avLst/>
          </a:prstGeom>
          <a:ln>
            <a:noFill/>
          </a:ln>
          <a:effectLst>
            <a:softEdge rad="112500"/>
          </a:effectLst>
        </p:spPr>
      </p:pic>
      <p:sp>
        <p:nvSpPr>
          <p:cNvPr id="4" name="Прямоугольник 3"/>
          <p:cNvSpPr/>
          <p:nvPr/>
        </p:nvSpPr>
        <p:spPr>
          <a:xfrm>
            <a:off x="179512" y="5661248"/>
            <a:ext cx="6048672" cy="954107"/>
          </a:xfrm>
          <a:prstGeom prst="rect">
            <a:avLst/>
          </a:prstGeom>
        </p:spPr>
        <p:txBody>
          <a:bodyPr wrap="square">
            <a:spAutoFit/>
          </a:bodyPr>
          <a:lstStyle/>
          <a:p>
            <a:pPr algn="ctr"/>
            <a:r>
              <a:rPr lang="ru-RU" sz="2800" dirty="0" smtClean="0">
                <a:latin typeface="Times New Roman" pitchFamily="18" charset="0"/>
                <a:cs typeface="Times New Roman" pitchFamily="18" charset="0"/>
              </a:rPr>
              <a:t>Рисунок должен соответствовать смыслу слова.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TotalTime>
  <Words>356</Words>
  <Application>Microsoft Office PowerPoint</Application>
  <PresentationFormat>Экран (4:3)</PresentationFormat>
  <Paragraphs>19</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Schoolbook</vt:lpstr>
      <vt:lpstr>Times New Roman</vt:lpstr>
      <vt:lpstr>Wingdings</vt:lpstr>
      <vt:lpstr>Wingdings 2</vt: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Людмила</cp:lastModifiedBy>
  <cp:revision>1</cp:revision>
  <dcterms:created xsi:type="dcterms:W3CDTF">2017-11-26T17:55:53Z</dcterms:created>
  <dcterms:modified xsi:type="dcterms:W3CDTF">2017-11-28T04:38:09Z</dcterms:modified>
</cp:coreProperties>
</file>