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8" r:id="rId3"/>
    <p:sldId id="257" r:id="rId4"/>
    <p:sldId id="258" r:id="rId5"/>
    <p:sldId id="259" r:id="rId6"/>
    <p:sldId id="260" r:id="rId7"/>
    <p:sldId id="262" r:id="rId8"/>
    <p:sldId id="263" r:id="rId9"/>
    <p:sldId id="277" r:id="rId1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99" autoAdjust="0"/>
    <p:restoredTop sz="94660"/>
  </p:normalViewPr>
  <p:slideViewPr>
    <p:cSldViewPr>
      <p:cViewPr varScale="1">
        <p:scale>
          <a:sx n="70" d="100"/>
          <a:sy n="70" d="100"/>
        </p:scale>
        <p:origin x="120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 cstate="print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Documents and Settings\Admin\Мои документы\Мои рисунки\bv-b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86688" y="6286500"/>
            <a:ext cx="938212" cy="225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Admin\Рабочий стол\угадай\сс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57563" y="5357813"/>
            <a:ext cx="2527300" cy="150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Documents and Settings\Admin\Рабочий стол\угадай\д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000625"/>
            <a:ext cx="1462088" cy="185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3" descr="C:\Documents and Settings\Admin\Рабочий стол\угадай\ссч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00938" y="4965700"/>
            <a:ext cx="1643062" cy="189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Documents and Settings\Admin\Рабочий стол\угадай\сс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00" y="4737100"/>
            <a:ext cx="3571875" cy="2120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8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272AB83-7AE8-445B-834A-5D228AE0AA24}" type="datetimeFigureOut">
              <a:rPr lang="ru-RU"/>
              <a:pPr>
                <a:defRPr/>
              </a:pPr>
              <a:t>27.11.2017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4A85756-DF50-4AA8-A30D-70A09C3523A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gif"/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7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ctrTitle"/>
          </p:nvPr>
        </p:nvSpPr>
        <p:spPr>
          <a:xfrm>
            <a:off x="1619672" y="1556792"/>
            <a:ext cx="6336704" cy="2043658"/>
          </a:xfrm>
        </p:spPr>
        <p:txBody>
          <a:bodyPr/>
          <a:lstStyle/>
          <a:p>
            <a:r>
              <a:rPr lang="ru-RU" sz="4000" b="1" dirty="0">
                <a:solidFill>
                  <a:srgbClr val="FF0000"/>
                </a:solidFill>
              </a:rPr>
              <a:t>Технология письма с «окошками» как способ развития орфографической зоркости</a:t>
            </a:r>
            <a:endParaRPr lang="ru-RU" sz="4000" dirty="0" smtClean="0">
              <a:solidFill>
                <a:srgbClr val="FF0000"/>
              </a:solidFill>
            </a:endParaRPr>
          </a:p>
        </p:txBody>
      </p:sp>
      <p:pic>
        <p:nvPicPr>
          <p:cNvPr id="8196" name="Picture 4" descr="C:\Users\user\Pictures\iщщ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40352" y="4365104"/>
            <a:ext cx="1008112" cy="21602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В комплект входят учебник и рабочая тетрадь</a:t>
            </a: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00" y="1628800"/>
            <a:ext cx="3158455" cy="4084209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4128" y="1850212"/>
            <a:ext cx="2952328" cy="38627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1121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51520" y="764704"/>
            <a:ext cx="8568952" cy="3384376"/>
          </a:xfrm>
        </p:spPr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 </a:t>
            </a: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1026" name="Picture 2" descr="http://nsc.1september.ru/2006/19/2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-1423988"/>
            <a:ext cx="3810000" cy="2971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476672"/>
            <a:ext cx="5087640" cy="401456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115616" y="1052736"/>
            <a:ext cx="7272808" cy="5145435"/>
          </a:xfrm>
        </p:spPr>
        <p:txBody>
          <a:bodyPr/>
          <a:lstStyle/>
          <a:p>
            <a:pPr>
              <a:buNone/>
            </a:pPr>
            <a:endParaRPr lang="ru-RU" sz="3200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ru-RU" sz="3200" dirty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2523" y="351390"/>
            <a:ext cx="4567749" cy="574190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467544" y="476672"/>
            <a:ext cx="8424936" cy="4680520"/>
          </a:xfrm>
        </p:spPr>
        <p:txBody>
          <a:bodyPr/>
          <a:lstStyle/>
          <a:p>
            <a:pPr>
              <a:buNone/>
            </a:pPr>
            <a:r>
              <a:rPr lang="ru-RU" sz="3600" b="1" dirty="0" smtClean="0">
                <a:solidFill>
                  <a:schemeClr val="bg1"/>
                </a:solidFill>
              </a:rPr>
              <a:t>            </a:t>
            </a: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0529" y="548680"/>
            <a:ext cx="6596786" cy="452882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39552" y="980728"/>
            <a:ext cx="8424936" cy="4824536"/>
          </a:xfrm>
        </p:spPr>
        <p:txBody>
          <a:bodyPr/>
          <a:lstStyle/>
          <a:p>
            <a:pPr algn="l"/>
            <a:r>
              <a:rPr lang="ru-RU" sz="3600" dirty="0" smtClean="0">
                <a:solidFill>
                  <a:schemeClr val="bg1"/>
                </a:solidFill>
              </a:rPr>
              <a:t>Следующий </a:t>
            </a:r>
            <a:r>
              <a:rPr lang="ru-RU" sz="3600" dirty="0">
                <a:solidFill>
                  <a:schemeClr val="bg1"/>
                </a:solidFill>
              </a:rPr>
              <a:t>шаг в работе – знакомство с авторитетным источником, который подсказывает написание слов, – с орфографическим словарем, освоение способа поиска слов в словаре. </a:t>
            </a:r>
            <a:br>
              <a:rPr lang="ru-RU" sz="3600" dirty="0">
                <a:solidFill>
                  <a:schemeClr val="bg1"/>
                </a:solidFill>
              </a:rPr>
            </a:br>
            <a:endParaRPr lang="ru-RU" sz="3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8795440" y="404664"/>
            <a:ext cx="45719" cy="7200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16632"/>
            <a:ext cx="8856984" cy="6048672"/>
          </a:xfrm>
        </p:spPr>
        <p:txBody>
          <a:bodyPr/>
          <a:lstStyle/>
          <a:p>
            <a:pPr marL="0" indent="0">
              <a:buNone/>
            </a:pP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smtClean="0">
                <a:solidFill>
                  <a:schemeClr val="bg1"/>
                </a:solidFill>
              </a:rPr>
              <a:t>   </a:t>
            </a:r>
            <a:r>
              <a:rPr lang="ru-RU" sz="2000" i="1" dirty="0">
                <a:solidFill>
                  <a:schemeClr val="bg1"/>
                </a:solidFill>
              </a:rPr>
              <a:t>I. Подготовка к письму</a:t>
            </a:r>
            <a:r>
              <a:rPr lang="ru-RU" sz="2000" dirty="0">
                <a:solidFill>
                  <a:schemeClr val="bg1"/>
                </a:solidFill>
              </a:rPr>
              <a:t>:</a:t>
            </a:r>
          </a:p>
          <a:p>
            <a:r>
              <a:rPr lang="ru-RU" sz="2000" i="1" dirty="0">
                <a:solidFill>
                  <a:schemeClr val="bg1"/>
                </a:solidFill>
              </a:rPr>
              <a:t>1</a:t>
            </a:r>
            <a:r>
              <a:rPr lang="ru-RU" sz="2000" dirty="0">
                <a:solidFill>
                  <a:schemeClr val="bg1"/>
                </a:solidFill>
              </a:rPr>
              <a:t>) дети слушают </a:t>
            </a:r>
            <a:r>
              <a:rPr lang="ru-RU" sz="2000" dirty="0" err="1">
                <a:solidFill>
                  <a:schemeClr val="bg1"/>
                </a:solidFill>
              </a:rPr>
              <a:t>орфоэпически</a:t>
            </a:r>
            <a:r>
              <a:rPr lang="ru-RU" sz="2000" dirty="0">
                <a:solidFill>
                  <a:schemeClr val="bg1"/>
                </a:solidFill>
              </a:rPr>
              <a:t> произнесенное слово (короткое предложение); </a:t>
            </a:r>
            <a:br>
              <a:rPr lang="ru-RU" sz="2000" dirty="0">
                <a:solidFill>
                  <a:schemeClr val="bg1"/>
                </a:solidFill>
              </a:rPr>
            </a:br>
            <a:r>
              <a:rPr lang="ru-RU" sz="2000" i="1" dirty="0">
                <a:solidFill>
                  <a:schemeClr val="bg1"/>
                </a:solidFill>
              </a:rPr>
              <a:t>2</a:t>
            </a:r>
            <a:r>
              <a:rPr lang="ru-RU" sz="2000" dirty="0">
                <a:solidFill>
                  <a:schemeClr val="bg1"/>
                </a:solidFill>
              </a:rPr>
              <a:t>) повторяют его, выделяя слоги и определяя ударный; </a:t>
            </a:r>
            <a:br>
              <a:rPr lang="ru-RU" sz="2000" dirty="0">
                <a:solidFill>
                  <a:schemeClr val="bg1"/>
                </a:solidFill>
              </a:rPr>
            </a:br>
            <a:r>
              <a:rPr lang="ru-RU" sz="2000" i="1" dirty="0">
                <a:solidFill>
                  <a:schemeClr val="bg1"/>
                </a:solidFill>
              </a:rPr>
              <a:t>3</a:t>
            </a:r>
            <a:r>
              <a:rPr lang="ru-RU" sz="2000" dirty="0">
                <a:solidFill>
                  <a:schemeClr val="bg1"/>
                </a:solidFill>
              </a:rPr>
              <a:t>) под </a:t>
            </a:r>
            <a:r>
              <a:rPr lang="ru-RU" sz="2000" dirty="0" err="1">
                <a:solidFill>
                  <a:schemeClr val="bg1"/>
                </a:solidFill>
              </a:rPr>
              <a:t>самодиктовку</a:t>
            </a:r>
            <a:r>
              <a:rPr lang="ru-RU" sz="2000" dirty="0">
                <a:solidFill>
                  <a:schemeClr val="bg1"/>
                </a:solidFill>
              </a:rPr>
              <a:t> чертят слоговую модель, указывают ударение; </a:t>
            </a:r>
            <a:br>
              <a:rPr lang="ru-RU" sz="2000" dirty="0">
                <a:solidFill>
                  <a:schemeClr val="bg1"/>
                </a:solidFill>
              </a:rPr>
            </a:br>
            <a:r>
              <a:rPr lang="ru-RU" sz="2000" i="1" dirty="0">
                <a:solidFill>
                  <a:schemeClr val="bg1"/>
                </a:solidFill>
              </a:rPr>
              <a:t>4</a:t>
            </a:r>
            <a:r>
              <a:rPr lang="ru-RU" sz="2000" dirty="0">
                <a:solidFill>
                  <a:schemeClr val="bg1"/>
                </a:solidFill>
              </a:rPr>
              <a:t>) находят и показывают (черточкой или точкой), где при письме буквами будут орфограммы.</a:t>
            </a:r>
          </a:p>
          <a:p>
            <a:r>
              <a:rPr lang="ru-RU" sz="2000" i="1" dirty="0">
                <a:solidFill>
                  <a:schemeClr val="bg1"/>
                </a:solidFill>
              </a:rPr>
              <a:t>II. Запись</a:t>
            </a:r>
            <a:r>
              <a:rPr lang="ru-RU" sz="2000" dirty="0">
                <a:solidFill>
                  <a:schemeClr val="bg1"/>
                </a:solidFill>
              </a:rPr>
              <a:t>:</a:t>
            </a:r>
          </a:p>
          <a:p>
            <a:r>
              <a:rPr lang="ru-RU" sz="2000" i="1" dirty="0">
                <a:solidFill>
                  <a:schemeClr val="bg1"/>
                </a:solidFill>
              </a:rPr>
              <a:t>5</a:t>
            </a:r>
            <a:r>
              <a:rPr lang="ru-RU" sz="2000" dirty="0">
                <a:solidFill>
                  <a:schemeClr val="bg1"/>
                </a:solidFill>
              </a:rPr>
              <a:t>) глядя на модель, школьники диктуют себе и записывают слово с «окошками», ставя вместо буквы сигнал опасности (точку).</a:t>
            </a:r>
          </a:p>
          <a:p>
            <a:r>
              <a:rPr lang="ru-RU" sz="2000" i="1" dirty="0">
                <a:solidFill>
                  <a:schemeClr val="bg1"/>
                </a:solidFill>
              </a:rPr>
              <a:t>III. Решение отдельных задач</a:t>
            </a:r>
            <a:r>
              <a:rPr lang="ru-RU" sz="2000" dirty="0">
                <a:solidFill>
                  <a:schemeClr val="bg1"/>
                </a:solidFill>
              </a:rPr>
              <a:t>:</a:t>
            </a:r>
          </a:p>
          <a:p>
            <a:r>
              <a:rPr lang="ru-RU" sz="2000" i="1" dirty="0">
                <a:solidFill>
                  <a:schemeClr val="bg1"/>
                </a:solidFill>
              </a:rPr>
              <a:t>6</a:t>
            </a:r>
            <a:r>
              <a:rPr lang="ru-RU" sz="2000" dirty="0">
                <a:solidFill>
                  <a:schemeClr val="bg1"/>
                </a:solidFill>
              </a:rPr>
              <a:t>) ученики вписывают буквы, если могут применить правило или точно помнят написание (раньше смотрели в словаре, писали, читали); может быть, сейчас находят его в словаре.</a:t>
            </a:r>
          </a:p>
          <a:p>
            <a:r>
              <a:rPr lang="ru-RU" sz="2000" i="1" dirty="0">
                <a:solidFill>
                  <a:schemeClr val="bg1"/>
                </a:solidFill>
              </a:rPr>
              <a:t>IV. Проверка</a:t>
            </a:r>
            <a:r>
              <a:rPr lang="ru-RU" sz="2000" dirty="0">
                <a:solidFill>
                  <a:schemeClr val="bg1"/>
                </a:solidFill>
              </a:rPr>
              <a:t>:</a:t>
            </a:r>
          </a:p>
          <a:p>
            <a:r>
              <a:rPr lang="ru-RU" sz="2000" i="1" dirty="0">
                <a:solidFill>
                  <a:schemeClr val="bg1"/>
                </a:solidFill>
              </a:rPr>
              <a:t>7</a:t>
            </a:r>
            <a:r>
              <a:rPr lang="ru-RU" sz="2000" dirty="0">
                <a:solidFill>
                  <a:schemeClr val="bg1"/>
                </a:solidFill>
              </a:rPr>
              <a:t>) ведя карандашом по слогам, учащиеся прочитывают написанное, проверяя, нет ли неоправданных пропусков букв и других описок.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4294967295"/>
          </p:nvPr>
        </p:nvSpPr>
        <p:spPr>
          <a:xfrm>
            <a:off x="430213" y="1600200"/>
            <a:ext cx="8713787" cy="4525963"/>
          </a:xfrm>
        </p:spPr>
        <p:txBody>
          <a:bodyPr/>
          <a:lstStyle/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r>
              <a:rPr lang="ru-RU" sz="3200" dirty="0" smtClean="0">
                <a:solidFill>
                  <a:schemeClr val="bg1"/>
                </a:solidFill>
              </a:rPr>
              <a:t>Памятка для письма </a:t>
            </a:r>
            <a:endParaRPr lang="ru-RU" sz="3200" dirty="0">
              <a:solidFill>
                <a:schemeClr val="bg1"/>
              </a:solidFill>
            </a:endParaRPr>
          </a:p>
        </p:txBody>
      </p:sp>
      <p:pic>
        <p:nvPicPr>
          <p:cNvPr id="2" name="Объект 1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1052736"/>
            <a:ext cx="3967510" cy="453962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76919" y="2967335"/>
            <a:ext cx="739016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Спасибо за внимание!</a:t>
            </a:r>
            <a:endParaRPr lang="ru-RU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1030" name="Picture 6" descr="C:\Users\user\Pictures\мультяшки\smayliki\Смайлики\345233885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476672"/>
            <a:ext cx="1898611" cy="1512168"/>
          </a:xfrm>
          <a:prstGeom prst="rect">
            <a:avLst/>
          </a:prstGeom>
          <a:noFill/>
        </p:spPr>
      </p:pic>
      <p:pic>
        <p:nvPicPr>
          <p:cNvPr id="1031" name="Picture 7" descr="C:\Users\user\Pictures\мультяшки\smayliki\Смайлики\536849127.gif"/>
          <p:cNvPicPr>
            <a:picLocks noGrp="1" noChangeAspect="1" noChangeArrowheads="1" noCrop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76256" y="548680"/>
            <a:ext cx="1717790" cy="1368152"/>
          </a:xfrm>
          <a:prstGeom prst="rect">
            <a:avLst/>
          </a:prstGeom>
          <a:noFill/>
        </p:spPr>
      </p:pic>
      <p:pic>
        <p:nvPicPr>
          <p:cNvPr id="1033" name="Picture 9" descr="C:\Users\user\Pictures\мультяшки\smayliki\Смайлики\ar38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79912" y="4725144"/>
            <a:ext cx="1723256" cy="17232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Урок письма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Урок письма</Template>
  <TotalTime>339</TotalTime>
  <Words>57</Words>
  <Application>Microsoft Office PowerPoint</Application>
  <PresentationFormat>Экран (4:3)</PresentationFormat>
  <Paragraphs>15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2" baseType="lpstr">
      <vt:lpstr>Arial</vt:lpstr>
      <vt:lpstr>Calibri</vt:lpstr>
      <vt:lpstr>Урок письма</vt:lpstr>
      <vt:lpstr>Технология письма с «окошками» как способ развития орфографической зоркости</vt:lpstr>
      <vt:lpstr>В комплект входят учебник и рабочая тетрадь</vt:lpstr>
      <vt:lpstr> </vt:lpstr>
      <vt:lpstr>Презентация PowerPoint</vt:lpstr>
      <vt:lpstr>Презентация PowerPoint</vt:lpstr>
      <vt:lpstr>Следующий шаг в работе – знакомство с авторитетным источником, который подсказывает написание слов, – с орфографическим словарем, освоение способа поиска слов в словаре.  </vt:lpstr>
      <vt:lpstr>Презентация PowerPoint</vt:lpstr>
      <vt:lpstr>Памятка для письма </vt:lpstr>
      <vt:lpstr>Презентация PowerPoint</vt:lpstr>
    </vt:vector>
  </TitlesOfParts>
  <Company>MultiDVD Team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Людмила</cp:lastModifiedBy>
  <cp:revision>35</cp:revision>
  <dcterms:created xsi:type="dcterms:W3CDTF">2012-02-02T12:29:12Z</dcterms:created>
  <dcterms:modified xsi:type="dcterms:W3CDTF">2017-11-27T13:52:40Z</dcterms:modified>
</cp:coreProperties>
</file>