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77" autoAdjust="0"/>
    <p:restoredTop sz="94660"/>
  </p:normalViewPr>
  <p:slideViewPr>
    <p:cSldViewPr>
      <p:cViewPr varScale="1">
        <p:scale>
          <a:sx n="91" d="100"/>
          <a:sy n="91" d="100"/>
        </p:scale>
        <p:origin x="-34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071546"/>
            <a:ext cx="8358246" cy="278608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Технология групповой работы на уроках русского языка»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Черкасова Надежда Валентиновна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СШ Соловецких юнг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города Архангельска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Памятка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поведения в группе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 говорить всем сразу, а слушать отдельно каждого;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возражая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или соглашаясь с другим, обращайся к говорящему лично: "Саша, ты не сказал, что…";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говори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спокойно и ясно;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говори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только по делу;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отвечай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 свой участок работы и за общее дело;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имеет право на свободный обмен мнениями;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проявляй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терпимость к критике.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вежливо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доброжелательно общайся с партнерами;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смейся над ошибками  товарища, т. к. каждый имеет «право на ошибку».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14287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Критерии оценки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выступления учителем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7686700" cy="4114816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соблюдение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правил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каждого члена группы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полученный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результат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Самооценка (рефлексия)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содержательность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информативность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логичность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убедительность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групповой работы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уроках русского языка: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взаимопроверки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взаимодиктанты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 при отработке правил орфографии);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уроки повторительно-обобщающего характера ( парная работа по комплексному анализу текста);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тренировочные работы (работа в парах);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практическая работа в парах;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урок – викторина ( по командам).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РЕКОМЕНДАЦИИ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301038" cy="5143512"/>
          </a:xfrm>
        </p:spPr>
        <p:txBody>
          <a:bodyPr>
            <a:normAutofit fontScale="25000" lnSpcReduction="20000"/>
          </a:bodyPr>
          <a:lstStyle/>
          <a:p>
            <a:r>
              <a:rPr lang="ru-RU" sz="8400" dirty="0" smtClean="0">
                <a:latin typeface="Times New Roman" pitchFamily="18" charset="0"/>
                <a:cs typeface="Times New Roman" pitchFamily="18" charset="0"/>
              </a:rPr>
              <a:t>нельзя </a:t>
            </a:r>
            <a:r>
              <a:rPr lang="ru-RU" sz="8400" dirty="0">
                <a:latin typeface="Times New Roman" pitchFamily="18" charset="0"/>
                <a:cs typeface="Times New Roman" pitchFamily="18" charset="0"/>
              </a:rPr>
              <a:t>принуждать к общей работе детей, которые не хотят вместе работать;</a:t>
            </a:r>
          </a:p>
          <a:p>
            <a:r>
              <a:rPr lang="ru-RU" sz="8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8400" dirty="0" smtClean="0">
                <a:latin typeface="Times New Roman" pitchFamily="18" charset="0"/>
                <a:cs typeface="Times New Roman" pitchFamily="18" charset="0"/>
              </a:rPr>
              <a:t>ледует </a:t>
            </a:r>
            <a:r>
              <a:rPr lang="ru-RU" sz="8400" dirty="0">
                <a:latin typeface="Times New Roman" pitchFamily="18" charset="0"/>
                <a:cs typeface="Times New Roman" pitchFamily="18" charset="0"/>
              </a:rPr>
              <a:t>разрешить отсесть в другое место ученику, который хочет работать один;</a:t>
            </a:r>
          </a:p>
          <a:p>
            <a:r>
              <a:rPr lang="ru-RU" sz="8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8400" dirty="0" smtClean="0">
                <a:latin typeface="Times New Roman" pitchFamily="18" charset="0"/>
                <a:cs typeface="Times New Roman" pitchFamily="18" charset="0"/>
              </a:rPr>
              <a:t>рупповая </a:t>
            </a:r>
            <a:r>
              <a:rPr lang="ru-RU" sz="8400" dirty="0">
                <a:latin typeface="Times New Roman" pitchFamily="18" charset="0"/>
                <a:cs typeface="Times New Roman" pitchFamily="18" charset="0"/>
              </a:rPr>
              <a:t>работа должна занимать не более 15-20 минут в I – II классах, не более 20-30 минут – в III – IV классах;</a:t>
            </a:r>
          </a:p>
          <a:p>
            <a:r>
              <a:rPr lang="ru-RU" sz="8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8400" dirty="0" smtClean="0">
                <a:latin typeface="Times New Roman" pitchFamily="18" charset="0"/>
                <a:cs typeface="Times New Roman" pitchFamily="18" charset="0"/>
              </a:rPr>
              <a:t>ельзя </a:t>
            </a:r>
            <a:r>
              <a:rPr lang="ru-RU" sz="8400" dirty="0">
                <a:latin typeface="Times New Roman" pitchFamily="18" charset="0"/>
                <a:cs typeface="Times New Roman" pitchFamily="18" charset="0"/>
              </a:rPr>
              <a:t>требовать в классе абсолютной тишины, так как дети должны обменяться мнениями, прежде чем представить «продукт» совместного труда. Пусть в классе существует условный сигнал, говорящий о превышении допустимого уровня шума (обыкновенный колокольчик);</a:t>
            </a:r>
          </a:p>
          <a:p>
            <a:r>
              <a:rPr lang="ru-RU" sz="8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8400" dirty="0" smtClean="0">
                <a:latin typeface="Times New Roman" pitchFamily="18" charset="0"/>
                <a:cs typeface="Times New Roman" pitchFamily="18" charset="0"/>
              </a:rPr>
              <a:t>ельзя </a:t>
            </a:r>
            <a:r>
              <a:rPr lang="ru-RU" sz="8400" dirty="0">
                <a:latin typeface="Times New Roman" pitchFamily="18" charset="0"/>
                <a:cs typeface="Times New Roman" pitchFamily="18" charset="0"/>
              </a:rPr>
              <a:t>наказывать детей лишением права участвовать в совместной работе.</a:t>
            </a:r>
          </a:p>
          <a:p>
            <a:r>
              <a:rPr lang="ru-RU" sz="8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8400" dirty="0" smtClean="0">
                <a:latin typeface="Times New Roman" pitchFamily="18" charset="0"/>
                <a:cs typeface="Times New Roman" pitchFamily="18" charset="0"/>
              </a:rPr>
              <a:t>ельзя </a:t>
            </a:r>
            <a:r>
              <a:rPr lang="ru-RU" sz="8400" dirty="0">
                <a:latin typeface="Times New Roman" pitchFamily="18" charset="0"/>
                <a:cs typeface="Times New Roman" pitchFamily="18" charset="0"/>
              </a:rPr>
              <a:t>ожидать быстрых результатов, все осваивается практически. Не стоит переходить к более сложной работе, пока не будут проработаны простейшие формы общения. Нужно время, нужна практика, разбор ошибок. </a:t>
            </a:r>
          </a:p>
          <a:p>
            <a:pPr>
              <a:buNone/>
            </a:pPr>
            <a:endParaRPr lang="ru-RU" sz="8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4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8400" dirty="0">
                <a:latin typeface="Times New Roman" pitchFamily="18" charset="0"/>
                <a:cs typeface="Times New Roman" pitchFamily="18" charset="0"/>
              </a:rPr>
              <a:t>требует от учителя терпения и кропотливой работы.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86808" cy="5214974"/>
          </a:xfrm>
        </p:spPr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что дети могут сделать вместе сегодня, -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завтра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каждый из них сможет сделать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Групповая форма обучения - это форма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деятельности, при которой на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базе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класса создаются небольшие рабочие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совместного выполнения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задания.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Этапы групповой работы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остановка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познавательной задачи.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группах ( распределение обязанностей, индивидуальная работа, совместное обсуждение результатов).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Общий вывод о достижении поставленной задачи, оценка результативности работы.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Разделение класса на группы может проходить: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28868"/>
            <a:ext cx="7800972" cy="4071942"/>
          </a:xfrm>
        </p:spPr>
        <p:txBody>
          <a:bodyPr/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 желанию учащихся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случайным образом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 определенному признаку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по выбору лидера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 выбору педагога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Виды групповой работы 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парах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мозговой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штурм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игра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викторина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инсценировка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групповая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дискуссия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18573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Главными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особенностями организации групповой работы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являются 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14554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деление класса на группы для решения конкретных учебных задач в течение данного урока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каждая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группа получает определенное задание (либо одинаковое, либо дифференцированное) и выполняет его сообща под непосредственным руководством лидера группы или учителя; 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задания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 группе выполняются таким способом, который позволяет учитывать и оценивать индивидуальный вклад каждого члена группы; 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состав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группы непостоянный, он подбирается с учетом того, чтобы с максимальной эффективностью для коллектива могли реализоваться учебные возможности каждого члена группы, в зависимости от содержания и характера предстоящей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301038" cy="48577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парах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Пара у доски выполняла задание. Остальные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учащиеся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наблюдали и оценивали: насколько верно 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слаженно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работала пара (соблюдение правил,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знаков). В данном случае я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непосредственно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руковожу парной работой: напоминаю,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помогаю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исправляю ошибки.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Затем предлагаю поработать в парах всем детям в классе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постепенно перехожу к опосредованному руководству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деятельностью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пар при помощи памяток (так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обеспечивалось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повышение степени самостоятельности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учащихся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443914" cy="5072098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формирование групп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1-2 классе лучше всего делить детей на пары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тройки. В 3-4 классе чаще делить класс на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четыре человека. Лучше всего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поместить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одну группу разнополых детей с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успеваемостью. Надо дать детям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почувствовать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личную ответственность за то, как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работает, и распределить роли. При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групп необходимо учитывать 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психологическую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совместимость детей, их симпатии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социометрия).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</TotalTime>
  <Words>653</Words>
  <PresentationFormat>Экран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 «Технология групповой работы на уроках русского языка» </vt:lpstr>
      <vt:lpstr>Слайд 2</vt:lpstr>
      <vt:lpstr>Слайд 3</vt:lpstr>
      <vt:lpstr>Этапы групповой работы </vt:lpstr>
      <vt:lpstr>Разделение класса на группы может проходить: </vt:lpstr>
      <vt:lpstr>Виды групповой работы :</vt:lpstr>
      <vt:lpstr> Главными особенностями организации групповой работы являются : </vt:lpstr>
      <vt:lpstr>Примеры</vt:lpstr>
      <vt:lpstr>Слайд 9</vt:lpstr>
      <vt:lpstr>Памятка - правила поведения в группе</vt:lpstr>
      <vt:lpstr> Критерии оценки выступления учителем :  </vt:lpstr>
      <vt:lpstr>Самооценка (рефлексия) </vt:lpstr>
      <vt:lpstr>Виды групповой работы на уроках русского языка: </vt:lpstr>
      <vt:lpstr>РЕКОМЕНДАЦИИ: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«Технология групповой работы на уроках русского языка» </dc:title>
  <dc:creator>User</dc:creator>
  <cp:lastModifiedBy>Preinstalled User</cp:lastModifiedBy>
  <cp:revision>4</cp:revision>
  <dcterms:created xsi:type="dcterms:W3CDTF">2017-11-04T17:40:25Z</dcterms:created>
  <dcterms:modified xsi:type="dcterms:W3CDTF">2017-11-26T13:34:43Z</dcterms:modified>
</cp:coreProperties>
</file>