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72" d="100"/>
          <a:sy n="72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щш7нге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62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692696"/>
            <a:ext cx="60486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Интегрированные уроки </a:t>
            </a:r>
          </a:p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окружающего мира </a:t>
            </a:r>
          </a:p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и </a:t>
            </a:r>
          </a:p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изобразительного искусства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1840" y="4581128"/>
            <a:ext cx="55446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</a:rPr>
              <a:t>Бикулова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Виктория Рашидовна</a:t>
            </a:r>
          </a:p>
          <a:p>
            <a:pPr algn="r">
              <a:lnSpc>
                <a:spcPct val="150000"/>
              </a:lnSpc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учитель начальных классов </a:t>
            </a:r>
          </a:p>
          <a:p>
            <a:pPr algn="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МБОУ Архангельская СШ Соловецких юнг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щш7нге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62500" cy="6858000"/>
          </a:xfrm>
          <a:prstGeom prst="rect">
            <a:avLst/>
          </a:prstGeom>
        </p:spPr>
      </p:pic>
      <p:pic>
        <p:nvPicPr>
          <p:cNvPr id="3074" name="Picture 2" descr="https://pp.userapi.com/c834102/v834102770/b48fc/rc7HHw4nSWg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508104" y="980728"/>
            <a:ext cx="3635896" cy="30963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6" name="Picture 4" descr="https://pp.userapi.com/c840334/v840334770/54435/eK7Jql5eb2I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5364088" y="3617640"/>
            <a:ext cx="3779912" cy="324036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8" name="Picture 6" descr="https://pp.userapi.com/c841035/v841035770/6a35b/BANJCO_x8Ak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-324544" y="1628800"/>
            <a:ext cx="6240693" cy="52292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1547664" y="332656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</a:rPr>
              <a:t>Кто такие рыбы?</a:t>
            </a:r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щш7нге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62500" cy="6858000"/>
          </a:xfrm>
          <a:prstGeom prst="rect">
            <a:avLst/>
          </a:prstGeom>
        </p:spPr>
      </p:pic>
      <p:pic>
        <p:nvPicPr>
          <p:cNvPr id="2054" name="Picture 6" descr="https://pp.userapi.com/c841235/v841235770/6a014/JTUuDUlCyes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2807296" y="2636912"/>
            <a:ext cx="6336704" cy="475252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2" name="Picture 4" descr="https://pp.userapi.com/c834103/v834103770/b075c/IhS5UtILv9g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5376597" cy="403244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283968" y="548680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</a:rPr>
              <a:t>Кто такие </a:t>
            </a:r>
          </a:p>
          <a:p>
            <a:pPr algn="ctr"/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</a:rPr>
              <a:t>звери?</a:t>
            </a:r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щш7нге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62500" cy="6858000"/>
          </a:xfrm>
          <a:prstGeom prst="rect">
            <a:avLst/>
          </a:prstGeom>
        </p:spPr>
      </p:pic>
      <p:pic>
        <p:nvPicPr>
          <p:cNvPr id="1026" name="Picture 2" descr="https://pp.userapi.com/c841029/v841029770/6fbca/d4JeXR9DH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420888"/>
            <a:ext cx="5088565" cy="381642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https://pp.userapi.com/c841520/v841520770/6a392/ATSH-4FB8J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296264" y="4008993"/>
            <a:ext cx="2136670" cy="284889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0" name="Picture 6" descr="https://pp.userapi.com/c834204/v834204770/b71f7/wBELvwPuPm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60648"/>
            <a:ext cx="2970330" cy="396044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1115616" y="404664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</a:rPr>
              <a:t>Что у нас над головой?</a:t>
            </a:r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щш7нге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62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692696"/>
            <a:ext cx="60486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Интегрированные уроки </a:t>
            </a:r>
          </a:p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окружающего мира </a:t>
            </a:r>
          </a:p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и </a:t>
            </a:r>
          </a:p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изобразительного искусства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1840" y="4581128"/>
            <a:ext cx="55446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</a:rPr>
              <a:t>Бикулова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Виктория Рашидовна</a:t>
            </a:r>
          </a:p>
          <a:p>
            <a:pPr algn="r">
              <a:lnSpc>
                <a:spcPct val="150000"/>
              </a:lnSpc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учитель начальных классов </a:t>
            </a:r>
          </a:p>
          <a:p>
            <a:pPr algn="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МБОУ Архангельская СШ Соловецких юнг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щш7нге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625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43808" y="836712"/>
            <a:ext cx="56166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Интегрированный урок</a:t>
            </a:r>
          </a:p>
          <a:p>
            <a:endParaRPr lang="ru-RU" sz="3200" dirty="0" smtClean="0"/>
          </a:p>
          <a:p>
            <a:pPr algn="r"/>
            <a:r>
              <a:rPr lang="ru-RU" sz="3600" dirty="0" smtClean="0"/>
              <a:t>- это особый тип урока, объединяющего в себе обучение одновременно по нескольким дисциплинам при изучении одного понятия, темы или явления.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щш7нге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625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9752" y="1"/>
            <a:ext cx="6804248" cy="685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Задачи:</a:t>
            </a:r>
          </a:p>
          <a:p>
            <a:pPr algn="r">
              <a:buBlip>
                <a:blip r:embed="rId3"/>
              </a:buBlip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повышение мотивации </a:t>
            </a:r>
            <a:r>
              <a:rPr lang="ru-RU" sz="2800" dirty="0" smtClean="0"/>
              <a:t>учебной деятельности за счет нестандартной формы урока (это необычно, значит интересно);</a:t>
            </a:r>
          </a:p>
          <a:p>
            <a:pPr algn="r">
              <a:buBlip>
                <a:blip r:embed="rId3"/>
              </a:buBlip>
            </a:pPr>
            <a:r>
              <a:rPr lang="ru-RU" sz="2800" dirty="0" smtClean="0"/>
              <a:t>рассмотрение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понятий</a:t>
            </a:r>
            <a:r>
              <a:rPr lang="ru-RU" sz="2800" dirty="0" smtClean="0"/>
              <a:t>, которые используются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в разных предметных областях</a:t>
            </a:r>
            <a:r>
              <a:rPr lang="ru-RU" sz="2800" dirty="0" smtClean="0"/>
              <a:t>;</a:t>
            </a:r>
          </a:p>
          <a:p>
            <a:pPr algn="r">
              <a:buBlip>
                <a:blip r:embed="rId3"/>
              </a:buBlip>
            </a:pPr>
            <a:r>
              <a:rPr lang="ru-RU" sz="2800" dirty="0" smtClean="0"/>
              <a:t>организация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целенаправленной работы с мыслительными операциями</a:t>
            </a:r>
            <a:r>
              <a:rPr lang="ru-RU" sz="2800" dirty="0" smtClean="0"/>
              <a:t>: сравнение, обобщение, классификация, анализ, синтез и т.д.;</a:t>
            </a:r>
          </a:p>
          <a:p>
            <a:pPr algn="r">
              <a:buBlip>
                <a:blip r:embed="rId3"/>
              </a:buBlip>
            </a:pPr>
            <a:r>
              <a:rPr lang="ru-RU" sz="2800" dirty="0" smtClean="0"/>
              <a:t>показ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</a:rPr>
              <a:t>межпредметных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связей </a:t>
            </a:r>
            <a:r>
              <a:rPr lang="ru-RU" sz="2800" dirty="0" smtClean="0"/>
              <a:t>и их применение при решении разнообразных задач.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щш7нге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625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75248" y="188640"/>
            <a:ext cx="6768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Интегрированный урок 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окружающего мира </a:t>
            </a:r>
          </a:p>
          <a:p>
            <a:pPr algn="ctr"/>
            <a:r>
              <a:rPr lang="ru-RU" sz="2400" dirty="0" smtClean="0"/>
              <a:t>и 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изобразительного искусства</a:t>
            </a:r>
          </a:p>
          <a:p>
            <a:pPr algn="ctr"/>
            <a:r>
              <a:rPr lang="ru-RU" sz="2400" dirty="0" smtClean="0"/>
              <a:t>в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1 классе </a:t>
            </a:r>
          </a:p>
          <a:p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Программа:</a:t>
            </a:r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</a:rPr>
              <a:t> «Школа России»</a:t>
            </a:r>
          </a:p>
          <a:p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Тема: </a:t>
            </a:r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</a:rPr>
              <a:t>Кто такие птицы?</a:t>
            </a:r>
          </a:p>
          <a:p>
            <a:r>
              <a:rPr lang="ru-RU" sz="2100" dirty="0" smtClean="0"/>
              <a:t>Цель </a:t>
            </a:r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</a:rPr>
              <a:t>сформировать понятия </a:t>
            </a:r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</a:rPr>
              <a:t>о птицах.</a:t>
            </a:r>
          </a:p>
          <a:p>
            <a:r>
              <a:rPr lang="ru-RU" sz="2100" dirty="0" smtClean="0"/>
              <a:t>Задачи:</a:t>
            </a:r>
          </a:p>
          <a:p>
            <a:r>
              <a:rPr lang="ru-RU" sz="2100" dirty="0" smtClean="0"/>
              <a:t>1. Познакомить с птицами и показать их разнообразие.</a:t>
            </a:r>
            <a:br>
              <a:rPr lang="ru-RU" sz="2100" dirty="0" smtClean="0"/>
            </a:br>
            <a:r>
              <a:rPr lang="ru-RU" sz="2100" dirty="0" smtClean="0"/>
              <a:t>2. Способствовать формированию умения выделять существенные признаки птиц.</a:t>
            </a:r>
            <a:br>
              <a:rPr lang="ru-RU" sz="2100" dirty="0" smtClean="0"/>
            </a:br>
            <a:r>
              <a:rPr lang="ru-RU" sz="2100" dirty="0" smtClean="0"/>
              <a:t>3. Способствовать формированию умения рисовать птиц.</a:t>
            </a:r>
          </a:p>
        </p:txBody>
      </p:sp>
      <p:pic>
        <p:nvPicPr>
          <p:cNvPr id="9218" name="Picture 2" descr="Картинки по запросу виды птиц"/>
          <p:cNvPicPr>
            <a:picLocks noChangeAspect="1" noChangeArrowheads="1"/>
          </p:cNvPicPr>
          <p:nvPr/>
        </p:nvPicPr>
        <p:blipFill>
          <a:blip r:embed="rId3" cstate="print"/>
          <a:srcRect l="1256"/>
          <a:stretch>
            <a:fillRect/>
          </a:stretch>
        </p:blipFill>
        <p:spPr bwMode="auto">
          <a:xfrm>
            <a:off x="1619672" y="4867275"/>
            <a:ext cx="7524328" cy="1990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щш7нге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62500" cy="6858000"/>
          </a:xfrm>
          <a:prstGeom prst="rect">
            <a:avLst/>
          </a:prstGeom>
        </p:spPr>
      </p:pic>
      <p:pic>
        <p:nvPicPr>
          <p:cNvPr id="8194" name="Picture 2" descr="Картинки по запросу муравей вопрос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429000"/>
            <a:ext cx="2114550" cy="3171826"/>
          </a:xfrm>
          <a:prstGeom prst="rect">
            <a:avLst/>
          </a:prstGeom>
          <a:noFill/>
        </p:spPr>
      </p:pic>
      <p:pic>
        <p:nvPicPr>
          <p:cNvPr id="8196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645024"/>
            <a:ext cx="2736304" cy="2736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55776" y="260648"/>
            <a:ext cx="5549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Самоопределение к деятельности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1124744"/>
            <a:ext cx="6264696" cy="2232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</a:rPr>
              <a:t>«Дорогие первоклассники! </a:t>
            </a:r>
          </a:p>
          <a:p>
            <a:pPr algn="ctr"/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</a:rPr>
              <a:t>Я приглашаю Вас на экскурсию в лес.</a:t>
            </a:r>
          </a:p>
          <a:p>
            <a:pPr algn="ctr"/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</a:rPr>
              <a:t> Здесь так много интересного! </a:t>
            </a:r>
          </a:p>
          <a:p>
            <a:pPr algn="ctr"/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</a:rPr>
              <a:t>Догадайтесь, кого я мог услышать в этом зелёном доме?» </a:t>
            </a:r>
            <a:endParaRPr lang="ru-RU" sz="28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щш7нге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625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7744" y="1268760"/>
            <a:ext cx="6264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</a:rPr>
              <a:t>Каких животных мы называем птицами?</a:t>
            </a:r>
            <a:endParaRPr lang="ru-RU" sz="32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6" name="Picture 2" descr="https://pp.userapi.com/c830309/v830309770/72bd1/Z10oRgczt1A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2445"/>
          <a:stretch>
            <a:fillRect/>
          </a:stretch>
        </p:blipFill>
        <p:spPr bwMode="auto">
          <a:xfrm>
            <a:off x="1121266" y="2420888"/>
            <a:ext cx="8022734" cy="410445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419872" y="476672"/>
            <a:ext cx="3457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Работа по теме урока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щш7нге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62500" cy="6858000"/>
          </a:xfrm>
          <a:prstGeom prst="rect">
            <a:avLst/>
          </a:prstGeom>
        </p:spPr>
      </p:pic>
      <p:pic>
        <p:nvPicPr>
          <p:cNvPr id="7170" name="Picture 2" descr="https://pp.userapi.com/c834402/v834402770/b3069/Y35LJ7YlV1E.jp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1763688" y="2492896"/>
            <a:ext cx="7133140" cy="410445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51720" y="1124744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 smtClean="0">
                <a:solidFill>
                  <a:schemeClr val="accent3">
                    <a:lumMod val="50000"/>
                  </a:schemeClr>
                </a:solidFill>
              </a:rPr>
              <a:t>Муравьишка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</a:rPr>
              <a:t> Вопросик предлагает нам познакомиться со строением птиц.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404664"/>
            <a:ext cx="3457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Работа по теме урока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щш7нге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62500" cy="6858000"/>
          </a:xfrm>
          <a:prstGeom prst="rect">
            <a:avLst/>
          </a:prstGeom>
        </p:spPr>
      </p:pic>
      <p:pic>
        <p:nvPicPr>
          <p:cNvPr id="5122" name="Picture 2" descr="Картинки по запросу сини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72816"/>
            <a:ext cx="3810000" cy="28860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4" name="Picture 4" descr="Картинки по запросу птица поэтапн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941168"/>
            <a:ext cx="6276975" cy="1600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6056" y="1484784"/>
            <a:ext cx="38884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</a:rPr>
              <a:t>Спинкою зеленовата,</a:t>
            </a:r>
            <a:br>
              <a:rPr lang="ru-RU" sz="32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</a:rPr>
              <a:t>Животиком желтовата,</a:t>
            </a:r>
            <a:br>
              <a:rPr lang="ru-RU" sz="32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</a:rPr>
              <a:t>Чёрненькая шапочка</a:t>
            </a:r>
            <a:br>
              <a:rPr lang="ru-RU" sz="32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</a:rPr>
              <a:t>И полоска шарфика. </a:t>
            </a:r>
            <a:endParaRPr lang="ru-RU" sz="32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60648"/>
            <a:ext cx="2137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Синица</a:t>
            </a:r>
            <a:endParaRPr lang="ru-RU" sz="4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щш7нге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62500" cy="6858000"/>
          </a:xfrm>
          <a:prstGeom prst="rect">
            <a:avLst/>
          </a:prstGeom>
        </p:spPr>
      </p:pic>
      <p:pic>
        <p:nvPicPr>
          <p:cNvPr id="4100" name="Picture 4" descr="https://pp.userapi.com/c841024/v841024770/6b12f/udlrq5FNe8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3414" y="3113584"/>
            <a:ext cx="5280586" cy="37444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098" name="Picture 2" descr="https://pp.userapi.com/c824603/v824603770/aee2e/9qTnQDaT6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7456" y="0"/>
            <a:ext cx="4896544" cy="367240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102" name="Picture 6" descr="https://pp.userapi.com/c824603/v824603770/aee38/1B7kOkoEqtM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 rot="5400000">
            <a:off x="-36004" y="944724"/>
            <a:ext cx="4968552" cy="489654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234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Viktoria</dc:creator>
  <cp:lastModifiedBy>Viktoria</cp:lastModifiedBy>
  <cp:revision>10</cp:revision>
  <dcterms:created xsi:type="dcterms:W3CDTF">2018-02-10T20:05:08Z</dcterms:created>
  <dcterms:modified xsi:type="dcterms:W3CDTF">2018-02-16T02:24:02Z</dcterms:modified>
</cp:coreProperties>
</file>